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9"/>
  </p:notesMasterIdLst>
  <p:sldIdLst>
    <p:sldId id="257" r:id="rId2"/>
    <p:sldId id="258" r:id="rId3"/>
    <p:sldId id="281" r:id="rId4"/>
    <p:sldId id="304" r:id="rId5"/>
    <p:sldId id="315" r:id="rId6"/>
    <p:sldId id="293" r:id="rId7"/>
    <p:sldId id="262" r:id="rId8"/>
    <p:sldId id="283" r:id="rId9"/>
    <p:sldId id="306" r:id="rId10"/>
    <p:sldId id="311" r:id="rId11"/>
    <p:sldId id="307" r:id="rId12"/>
    <p:sldId id="308" r:id="rId13"/>
    <p:sldId id="320" r:id="rId14"/>
    <p:sldId id="321" r:id="rId15"/>
    <p:sldId id="323" r:id="rId16"/>
    <p:sldId id="324" r:id="rId17"/>
    <p:sldId id="325" r:id="rId18"/>
    <p:sldId id="326" r:id="rId19"/>
    <p:sldId id="327" r:id="rId20"/>
    <p:sldId id="317" r:id="rId21"/>
    <p:sldId id="319" r:id="rId22"/>
    <p:sldId id="309" r:id="rId23"/>
    <p:sldId id="312" r:id="rId24"/>
    <p:sldId id="313" r:id="rId25"/>
    <p:sldId id="314" r:id="rId26"/>
    <p:sldId id="301" r:id="rId27"/>
    <p:sldId id="279" r:id="rId2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34587" autoAdjust="0"/>
    <p:restoredTop sz="94713" autoAdjust="0"/>
  </p:normalViewPr>
  <p:slideViewPr>
    <p:cSldViewPr>
      <p:cViewPr>
        <p:scale>
          <a:sx n="80" d="100"/>
          <a:sy n="80" d="100"/>
        </p:scale>
        <p:origin x="-90" y="150"/>
      </p:cViewPr>
      <p:guideLst>
        <p:guide orient="horz" pos="2160"/>
        <p:guide pos="2880"/>
      </p:guideLst>
    </p:cSldViewPr>
  </p:slideViewPr>
  <p:outlineViewPr>
    <p:cViewPr>
      <p:scale>
        <a:sx n="33" d="100"/>
        <a:sy n="33" d="100"/>
      </p:scale>
      <p:origin x="0" y="5736"/>
    </p:cViewPr>
  </p:outlineViewPr>
  <p:notesTextViewPr>
    <p:cViewPr>
      <p:scale>
        <a:sx n="100" d="100"/>
        <a:sy n="100" d="100"/>
      </p:scale>
      <p:origin x="0" y="0"/>
    </p:cViewPr>
  </p:notesTextViewPr>
  <p:sorterViewPr>
    <p:cViewPr>
      <p:scale>
        <a:sx n="60" d="100"/>
        <a:sy n="6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2 - Θέση ημερομηνίας"/>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D29F5157-36F7-46DF-AA32-05BB92E30FA8}" type="datetimeFigureOut">
              <a:rPr lang="en-US" smtClean="0"/>
              <a:pPr/>
              <a:t>6/4/2015</a:t>
            </a:fld>
            <a:endParaRPr lang="en-US"/>
          </a:p>
        </p:txBody>
      </p:sp>
      <p:sp>
        <p:nvSpPr>
          <p:cNvPr id="4" name="3 - Θέση εικόνας διαφάνειας"/>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4 - Θέση σημειώσεων"/>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6" name="5 - Θέση υποσέλιδου"/>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6 - Θέση αριθμού διαφάνειας"/>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75DDE9C4-5F6B-4EC5-B5FA-2624CA5DD54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smtClean="0"/>
          </a:p>
          <a:p>
            <a:endParaRPr lang="en-US" dirty="0"/>
          </a:p>
        </p:txBody>
      </p:sp>
      <p:sp>
        <p:nvSpPr>
          <p:cNvPr id="4" name="3 - Θέση αριθμού διαφάνειας"/>
          <p:cNvSpPr>
            <a:spLocks noGrp="1"/>
          </p:cNvSpPr>
          <p:nvPr>
            <p:ph type="sldNum" sz="quarter" idx="10"/>
          </p:nvPr>
        </p:nvSpPr>
        <p:spPr/>
        <p:txBody>
          <a:bodyPr/>
          <a:lstStyle/>
          <a:p>
            <a:fld id="{A037CECD-A0B6-47BF-B55E-25256CCE26D5}"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n-US" dirty="0"/>
          </a:p>
        </p:txBody>
      </p:sp>
      <p:sp>
        <p:nvSpPr>
          <p:cNvPr id="4" name="3 - Θέση αριθμού διαφάνειας"/>
          <p:cNvSpPr>
            <a:spLocks noGrp="1"/>
          </p:cNvSpPr>
          <p:nvPr>
            <p:ph type="sldNum" sz="quarter" idx="10"/>
          </p:nvPr>
        </p:nvSpPr>
        <p:spPr/>
        <p:txBody>
          <a:bodyPr/>
          <a:lstStyle/>
          <a:p>
            <a:fld id="{A037CECD-A0B6-47BF-B55E-25256CCE26D5}"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n-US" dirty="0"/>
          </a:p>
        </p:txBody>
      </p:sp>
      <p:sp>
        <p:nvSpPr>
          <p:cNvPr id="4" name="3 - Θέση αριθμού διαφάνειας"/>
          <p:cNvSpPr>
            <a:spLocks noGrp="1"/>
          </p:cNvSpPr>
          <p:nvPr>
            <p:ph type="sldNum" sz="quarter" idx="10"/>
          </p:nvPr>
        </p:nvSpPr>
        <p:spPr/>
        <p:txBody>
          <a:bodyPr/>
          <a:lstStyle/>
          <a:p>
            <a:fld id="{A037CECD-A0B6-47BF-B55E-25256CCE26D5}"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n-US" dirty="0"/>
          </a:p>
        </p:txBody>
      </p:sp>
      <p:sp>
        <p:nvSpPr>
          <p:cNvPr id="4" name="3 - Θέση αριθμού διαφάνειας"/>
          <p:cNvSpPr>
            <a:spLocks noGrp="1"/>
          </p:cNvSpPr>
          <p:nvPr>
            <p:ph type="sldNum" sz="quarter" idx="10"/>
          </p:nvPr>
        </p:nvSpPr>
        <p:spPr/>
        <p:txBody>
          <a:bodyPr/>
          <a:lstStyle/>
          <a:p>
            <a:fld id="{A037CECD-A0B6-47BF-B55E-25256CCE26D5}"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n-US" dirty="0"/>
          </a:p>
        </p:txBody>
      </p:sp>
      <p:sp>
        <p:nvSpPr>
          <p:cNvPr id="4" name="3 - Θέση αριθμού διαφάνειας"/>
          <p:cNvSpPr>
            <a:spLocks noGrp="1"/>
          </p:cNvSpPr>
          <p:nvPr>
            <p:ph type="sldNum" sz="quarter" idx="10"/>
          </p:nvPr>
        </p:nvSpPr>
        <p:spPr/>
        <p:txBody>
          <a:bodyPr/>
          <a:lstStyle/>
          <a:p>
            <a:fld id="{A037CECD-A0B6-47BF-B55E-25256CCE26D5}"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n-US" dirty="0"/>
          </a:p>
        </p:txBody>
      </p:sp>
      <p:sp>
        <p:nvSpPr>
          <p:cNvPr id="4" name="3 - Θέση αριθμού διαφάνειας"/>
          <p:cNvSpPr>
            <a:spLocks noGrp="1"/>
          </p:cNvSpPr>
          <p:nvPr>
            <p:ph type="sldNum" sz="quarter" idx="10"/>
          </p:nvPr>
        </p:nvSpPr>
        <p:spPr/>
        <p:txBody>
          <a:bodyPr/>
          <a:lstStyle/>
          <a:p>
            <a:fld id="{A037CECD-A0B6-47BF-B55E-25256CCE26D5}"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n-US" dirty="0"/>
          </a:p>
        </p:txBody>
      </p:sp>
      <p:sp>
        <p:nvSpPr>
          <p:cNvPr id="4" name="3 - Θέση αριθμού διαφάνειας"/>
          <p:cNvSpPr>
            <a:spLocks noGrp="1"/>
          </p:cNvSpPr>
          <p:nvPr>
            <p:ph type="sldNum" sz="quarter" idx="10"/>
          </p:nvPr>
        </p:nvSpPr>
        <p:spPr/>
        <p:txBody>
          <a:bodyPr/>
          <a:lstStyle/>
          <a:p>
            <a:fld id="{A037CECD-A0B6-47BF-B55E-25256CCE26D5}" type="slidenum">
              <a:rPr lang="en-US" smtClean="0"/>
              <a:pPr/>
              <a:t>15</a:t>
            </a:fld>
            <a:endParaRPr lang="en-US" dirty="0"/>
          </a:p>
        </p:txBody>
      </p:sp>
    </p:spTree>
    <p:extLst>
      <p:ext uri="{BB962C8B-B14F-4D97-AF65-F5344CB8AC3E}">
        <p14:creationId xmlns:p14="http://schemas.microsoft.com/office/powerpoint/2010/main" xmlns="" val="33998611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n-US" dirty="0"/>
          </a:p>
        </p:txBody>
      </p:sp>
      <p:sp>
        <p:nvSpPr>
          <p:cNvPr id="4" name="3 - Θέση αριθμού διαφάνειας"/>
          <p:cNvSpPr>
            <a:spLocks noGrp="1"/>
          </p:cNvSpPr>
          <p:nvPr>
            <p:ph type="sldNum" sz="quarter" idx="10"/>
          </p:nvPr>
        </p:nvSpPr>
        <p:spPr/>
        <p:txBody>
          <a:bodyPr/>
          <a:lstStyle/>
          <a:p>
            <a:fld id="{A037CECD-A0B6-47BF-B55E-25256CCE26D5}" type="slidenum">
              <a:rPr lang="en-US" smtClean="0"/>
              <a:pPr/>
              <a:t>16</a:t>
            </a:fld>
            <a:endParaRPr lang="en-US" dirty="0"/>
          </a:p>
        </p:txBody>
      </p:sp>
    </p:spTree>
    <p:extLst>
      <p:ext uri="{BB962C8B-B14F-4D97-AF65-F5344CB8AC3E}">
        <p14:creationId xmlns:p14="http://schemas.microsoft.com/office/powerpoint/2010/main" xmlns="" val="11600120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n-US" dirty="0"/>
          </a:p>
        </p:txBody>
      </p:sp>
      <p:sp>
        <p:nvSpPr>
          <p:cNvPr id="4" name="3 - Θέση αριθμού διαφάνειας"/>
          <p:cNvSpPr>
            <a:spLocks noGrp="1"/>
          </p:cNvSpPr>
          <p:nvPr>
            <p:ph type="sldNum" sz="quarter" idx="10"/>
          </p:nvPr>
        </p:nvSpPr>
        <p:spPr/>
        <p:txBody>
          <a:bodyPr/>
          <a:lstStyle/>
          <a:p>
            <a:fld id="{A037CECD-A0B6-47BF-B55E-25256CCE26D5}"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n-US" dirty="0"/>
          </a:p>
        </p:txBody>
      </p:sp>
      <p:sp>
        <p:nvSpPr>
          <p:cNvPr id="4" name="3 - Θέση αριθμού διαφάνειας"/>
          <p:cNvSpPr>
            <a:spLocks noGrp="1"/>
          </p:cNvSpPr>
          <p:nvPr>
            <p:ph type="sldNum" sz="quarter" idx="10"/>
          </p:nvPr>
        </p:nvSpPr>
        <p:spPr/>
        <p:txBody>
          <a:bodyPr/>
          <a:lstStyle/>
          <a:p>
            <a:fld id="{A037CECD-A0B6-47BF-B55E-25256CCE26D5}"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n-US" dirty="0"/>
          </a:p>
        </p:txBody>
      </p:sp>
      <p:sp>
        <p:nvSpPr>
          <p:cNvPr id="4" name="3 - Θέση αριθμού διαφάνειας"/>
          <p:cNvSpPr>
            <a:spLocks noGrp="1"/>
          </p:cNvSpPr>
          <p:nvPr>
            <p:ph type="sldNum" sz="quarter" idx="10"/>
          </p:nvPr>
        </p:nvSpPr>
        <p:spPr/>
        <p:txBody>
          <a:bodyPr/>
          <a:lstStyle/>
          <a:p>
            <a:fld id="{A037CECD-A0B6-47BF-B55E-25256CCE26D5}"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n-US" dirty="0"/>
          </a:p>
        </p:txBody>
      </p:sp>
      <p:sp>
        <p:nvSpPr>
          <p:cNvPr id="4" name="3 - Θέση αριθμού διαφάνειας"/>
          <p:cNvSpPr>
            <a:spLocks noGrp="1"/>
          </p:cNvSpPr>
          <p:nvPr>
            <p:ph type="sldNum" sz="quarter" idx="10"/>
          </p:nvPr>
        </p:nvSpPr>
        <p:spPr/>
        <p:txBody>
          <a:bodyPr/>
          <a:lstStyle/>
          <a:p>
            <a:fld id="{A037CECD-A0B6-47BF-B55E-25256CCE26D5}"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n-US" dirty="0"/>
          </a:p>
        </p:txBody>
      </p:sp>
      <p:sp>
        <p:nvSpPr>
          <p:cNvPr id="4" name="3 - Θέση αριθμού διαφάνειας"/>
          <p:cNvSpPr>
            <a:spLocks noGrp="1"/>
          </p:cNvSpPr>
          <p:nvPr>
            <p:ph type="sldNum" sz="quarter" idx="10"/>
          </p:nvPr>
        </p:nvSpPr>
        <p:spPr/>
        <p:txBody>
          <a:bodyPr/>
          <a:lstStyle/>
          <a:p>
            <a:fld id="{A037CECD-A0B6-47BF-B55E-25256CCE26D5}"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n-US" dirty="0"/>
          </a:p>
        </p:txBody>
      </p:sp>
      <p:sp>
        <p:nvSpPr>
          <p:cNvPr id="4" name="3 - Θέση αριθμού διαφάνειας"/>
          <p:cNvSpPr>
            <a:spLocks noGrp="1"/>
          </p:cNvSpPr>
          <p:nvPr>
            <p:ph type="sldNum" sz="quarter" idx="10"/>
          </p:nvPr>
        </p:nvSpPr>
        <p:spPr/>
        <p:txBody>
          <a:bodyPr/>
          <a:lstStyle/>
          <a:p>
            <a:fld id="{A037CECD-A0B6-47BF-B55E-25256CCE26D5}" type="slidenum">
              <a:rPr lang="en-US" smtClean="0"/>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n-US" dirty="0"/>
          </a:p>
        </p:txBody>
      </p:sp>
      <p:sp>
        <p:nvSpPr>
          <p:cNvPr id="4" name="3 - Θέση αριθμού διαφάνειας"/>
          <p:cNvSpPr>
            <a:spLocks noGrp="1"/>
          </p:cNvSpPr>
          <p:nvPr>
            <p:ph type="sldNum" sz="quarter" idx="10"/>
          </p:nvPr>
        </p:nvSpPr>
        <p:spPr/>
        <p:txBody>
          <a:bodyPr/>
          <a:lstStyle/>
          <a:p>
            <a:fld id="{A037CECD-A0B6-47BF-B55E-25256CCE26D5}" type="slidenum">
              <a:rPr lang="en-US" smtClean="0"/>
              <a:pPr/>
              <a:t>22</a:t>
            </a:fld>
            <a:endParaRPr lang="en-US" dirty="0"/>
          </a:p>
        </p:txBody>
      </p:sp>
    </p:spTree>
    <p:extLst>
      <p:ext uri="{BB962C8B-B14F-4D97-AF65-F5344CB8AC3E}">
        <p14:creationId xmlns:p14="http://schemas.microsoft.com/office/powerpoint/2010/main" xmlns="" val="33998611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n-US" dirty="0"/>
          </a:p>
        </p:txBody>
      </p:sp>
      <p:sp>
        <p:nvSpPr>
          <p:cNvPr id="4" name="3 - Θέση αριθμού διαφάνειας"/>
          <p:cNvSpPr>
            <a:spLocks noGrp="1"/>
          </p:cNvSpPr>
          <p:nvPr>
            <p:ph type="sldNum" sz="quarter" idx="10"/>
          </p:nvPr>
        </p:nvSpPr>
        <p:spPr/>
        <p:txBody>
          <a:bodyPr/>
          <a:lstStyle/>
          <a:p>
            <a:fld id="{A037CECD-A0B6-47BF-B55E-25256CCE26D5}" type="slidenum">
              <a:rPr lang="en-US" smtClean="0"/>
              <a:pPr/>
              <a:t>23</a:t>
            </a:fld>
            <a:endParaRPr lang="en-US" dirty="0"/>
          </a:p>
        </p:txBody>
      </p:sp>
    </p:spTree>
    <p:extLst>
      <p:ext uri="{BB962C8B-B14F-4D97-AF65-F5344CB8AC3E}">
        <p14:creationId xmlns:p14="http://schemas.microsoft.com/office/powerpoint/2010/main" xmlns="" val="33998611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n-US" dirty="0"/>
          </a:p>
        </p:txBody>
      </p:sp>
      <p:sp>
        <p:nvSpPr>
          <p:cNvPr id="4" name="3 - Θέση αριθμού διαφάνειας"/>
          <p:cNvSpPr>
            <a:spLocks noGrp="1"/>
          </p:cNvSpPr>
          <p:nvPr>
            <p:ph type="sldNum" sz="quarter" idx="10"/>
          </p:nvPr>
        </p:nvSpPr>
        <p:spPr/>
        <p:txBody>
          <a:bodyPr/>
          <a:lstStyle/>
          <a:p>
            <a:fld id="{A037CECD-A0B6-47BF-B55E-25256CCE26D5}" type="slidenum">
              <a:rPr lang="en-US" smtClean="0"/>
              <a:pPr/>
              <a:t>24</a:t>
            </a:fld>
            <a:endParaRPr lang="en-US" dirty="0"/>
          </a:p>
        </p:txBody>
      </p:sp>
    </p:spTree>
    <p:extLst>
      <p:ext uri="{BB962C8B-B14F-4D97-AF65-F5344CB8AC3E}">
        <p14:creationId xmlns:p14="http://schemas.microsoft.com/office/powerpoint/2010/main" xmlns="" val="11600120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n-US" dirty="0"/>
          </a:p>
        </p:txBody>
      </p:sp>
      <p:sp>
        <p:nvSpPr>
          <p:cNvPr id="4" name="3 - Θέση αριθμού διαφάνειας"/>
          <p:cNvSpPr>
            <a:spLocks noGrp="1"/>
          </p:cNvSpPr>
          <p:nvPr>
            <p:ph type="sldNum" sz="quarter" idx="10"/>
          </p:nvPr>
        </p:nvSpPr>
        <p:spPr/>
        <p:txBody>
          <a:bodyPr/>
          <a:lstStyle/>
          <a:p>
            <a:fld id="{A037CECD-A0B6-47BF-B55E-25256CCE26D5}" type="slidenum">
              <a:rPr lang="en-US" smtClean="0"/>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n-US" dirty="0"/>
          </a:p>
        </p:txBody>
      </p:sp>
      <p:sp>
        <p:nvSpPr>
          <p:cNvPr id="4" name="3 - Θέση αριθμού διαφάνειας"/>
          <p:cNvSpPr>
            <a:spLocks noGrp="1"/>
          </p:cNvSpPr>
          <p:nvPr>
            <p:ph type="sldNum" sz="quarter" idx="10"/>
          </p:nvPr>
        </p:nvSpPr>
        <p:spPr/>
        <p:txBody>
          <a:bodyPr/>
          <a:lstStyle/>
          <a:p>
            <a:fld id="{A037CECD-A0B6-47BF-B55E-25256CCE26D5}" type="slidenum">
              <a:rPr lang="en-US" smtClean="0"/>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75DDE9C4-5F6B-4EC5-B5FA-2624CA5DD548}" type="slidenum">
              <a:rPr lang="en-US" smtClean="0"/>
              <a:pPr/>
              <a:t>27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n-US" dirty="0"/>
          </a:p>
        </p:txBody>
      </p:sp>
      <p:sp>
        <p:nvSpPr>
          <p:cNvPr id="4" name="3 - Θέση αριθμού διαφάνειας"/>
          <p:cNvSpPr>
            <a:spLocks noGrp="1"/>
          </p:cNvSpPr>
          <p:nvPr>
            <p:ph type="sldNum" sz="quarter" idx="10"/>
          </p:nvPr>
        </p:nvSpPr>
        <p:spPr/>
        <p:txBody>
          <a:bodyPr/>
          <a:lstStyle/>
          <a:p>
            <a:fld id="{A037CECD-A0B6-47BF-B55E-25256CCE26D5}"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n-US" dirty="0"/>
          </a:p>
        </p:txBody>
      </p:sp>
      <p:sp>
        <p:nvSpPr>
          <p:cNvPr id="4" name="3 - Θέση αριθμού διαφάνειας"/>
          <p:cNvSpPr>
            <a:spLocks noGrp="1"/>
          </p:cNvSpPr>
          <p:nvPr>
            <p:ph type="sldNum" sz="quarter" idx="10"/>
          </p:nvPr>
        </p:nvSpPr>
        <p:spPr/>
        <p:txBody>
          <a:bodyPr/>
          <a:lstStyle/>
          <a:p>
            <a:fld id="{A037CECD-A0B6-47BF-B55E-25256CCE26D5}"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n-US" dirty="0"/>
          </a:p>
        </p:txBody>
      </p:sp>
      <p:sp>
        <p:nvSpPr>
          <p:cNvPr id="4" name="3 - Θέση αριθμού διαφάνειας"/>
          <p:cNvSpPr>
            <a:spLocks noGrp="1"/>
          </p:cNvSpPr>
          <p:nvPr>
            <p:ph type="sldNum" sz="quarter" idx="10"/>
          </p:nvPr>
        </p:nvSpPr>
        <p:spPr/>
        <p:txBody>
          <a:bodyPr/>
          <a:lstStyle/>
          <a:p>
            <a:fld id="{A037CECD-A0B6-47BF-B55E-25256CCE26D5}" type="slidenum">
              <a:rPr lang="en-US" smtClean="0"/>
              <a:pPr/>
              <a:t>5</a:t>
            </a:fld>
            <a:endParaRPr lang="en-US" dirty="0"/>
          </a:p>
        </p:txBody>
      </p:sp>
    </p:spTree>
    <p:extLst>
      <p:ext uri="{BB962C8B-B14F-4D97-AF65-F5344CB8AC3E}">
        <p14:creationId xmlns="" xmlns:p14="http://schemas.microsoft.com/office/powerpoint/2010/main" val="436399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n-US" dirty="0"/>
          </a:p>
        </p:txBody>
      </p:sp>
      <p:sp>
        <p:nvSpPr>
          <p:cNvPr id="4" name="3 - Θέση αριθμού διαφάνειας"/>
          <p:cNvSpPr>
            <a:spLocks noGrp="1"/>
          </p:cNvSpPr>
          <p:nvPr>
            <p:ph type="sldNum" sz="quarter" idx="10"/>
          </p:nvPr>
        </p:nvSpPr>
        <p:spPr/>
        <p:txBody>
          <a:bodyPr/>
          <a:lstStyle/>
          <a:p>
            <a:fld id="{A037CECD-A0B6-47BF-B55E-25256CCE26D5}"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n-US" dirty="0"/>
          </a:p>
        </p:txBody>
      </p:sp>
      <p:sp>
        <p:nvSpPr>
          <p:cNvPr id="4" name="3 - Θέση αριθμού διαφάνειας"/>
          <p:cNvSpPr>
            <a:spLocks noGrp="1"/>
          </p:cNvSpPr>
          <p:nvPr>
            <p:ph type="sldNum" sz="quarter" idx="10"/>
          </p:nvPr>
        </p:nvSpPr>
        <p:spPr/>
        <p:txBody>
          <a:bodyPr/>
          <a:lstStyle/>
          <a:p>
            <a:fld id="{A037CECD-A0B6-47BF-B55E-25256CCE26D5}"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n-US" dirty="0"/>
          </a:p>
        </p:txBody>
      </p:sp>
      <p:sp>
        <p:nvSpPr>
          <p:cNvPr id="4" name="3 - Θέση αριθμού διαφάνειας"/>
          <p:cNvSpPr>
            <a:spLocks noGrp="1"/>
          </p:cNvSpPr>
          <p:nvPr>
            <p:ph type="sldNum" sz="quarter" idx="10"/>
          </p:nvPr>
        </p:nvSpPr>
        <p:spPr/>
        <p:txBody>
          <a:bodyPr/>
          <a:lstStyle/>
          <a:p>
            <a:fld id="{A037CECD-A0B6-47BF-B55E-25256CCE26D5}"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n-US" dirty="0"/>
          </a:p>
        </p:txBody>
      </p:sp>
      <p:sp>
        <p:nvSpPr>
          <p:cNvPr id="4" name="3 - Θέση αριθμού διαφάνειας"/>
          <p:cNvSpPr>
            <a:spLocks noGrp="1"/>
          </p:cNvSpPr>
          <p:nvPr>
            <p:ph type="sldNum" sz="quarter" idx="10"/>
          </p:nvPr>
        </p:nvSpPr>
        <p:spPr/>
        <p:txBody>
          <a:bodyPr/>
          <a:lstStyle/>
          <a:p>
            <a:fld id="{A037CECD-A0B6-47BF-B55E-25256CCE26D5}"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FD5BA6A-3AC2-443E-A7D7-1501D9183DC7}" type="datetimeFigureOut">
              <a:rPr lang="en-US" smtClean="0"/>
              <a:pPr/>
              <a:t>6/4/2015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698F0F8-3089-48B1-879A-960CCD21449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FD5BA6A-3AC2-443E-A7D7-1501D9183DC7}" type="datetimeFigureOut">
              <a:rPr lang="en-US" smtClean="0"/>
              <a:pPr/>
              <a:t>6/4/2015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8F0F8-3089-48B1-879A-960CCD21449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FD5BA6A-3AC2-443E-A7D7-1501D9183DC7}" type="datetimeFigureOut">
              <a:rPr lang="en-US" smtClean="0"/>
              <a:pPr/>
              <a:t>6/4/2015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8F0F8-3089-48B1-879A-960CCD21449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FD5BA6A-3AC2-443E-A7D7-1501D9183DC7}" type="datetimeFigureOut">
              <a:rPr lang="en-US" smtClean="0"/>
              <a:pPr/>
              <a:t>6/4/2015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8F0F8-3089-48B1-879A-960CCD21449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FD5BA6A-3AC2-443E-A7D7-1501D9183DC7}" type="datetimeFigureOut">
              <a:rPr lang="en-US" smtClean="0"/>
              <a:pPr/>
              <a:t>6/4/2015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8F0F8-3089-48B1-879A-960CCD21449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FD5BA6A-3AC2-443E-A7D7-1501D9183DC7}" type="datetimeFigureOut">
              <a:rPr lang="en-US" smtClean="0"/>
              <a:pPr/>
              <a:t>6/4/2015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98F0F8-3089-48B1-879A-960CCD21449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FD5BA6A-3AC2-443E-A7D7-1501D9183DC7}" type="datetimeFigureOut">
              <a:rPr lang="en-US" smtClean="0"/>
              <a:pPr/>
              <a:t>6/4/2015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98F0F8-3089-48B1-879A-960CCD21449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FD5BA6A-3AC2-443E-A7D7-1501D9183DC7}" type="datetimeFigureOut">
              <a:rPr lang="en-US" smtClean="0"/>
              <a:pPr/>
              <a:t>6/4/2015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98F0F8-3089-48B1-879A-960CCD21449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D5BA6A-3AC2-443E-A7D7-1501D9183DC7}" type="datetimeFigureOut">
              <a:rPr lang="en-US" smtClean="0"/>
              <a:pPr/>
              <a:t>6/4/2015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98F0F8-3089-48B1-879A-960CCD21449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FD5BA6A-3AC2-443E-A7D7-1501D9183DC7}" type="datetimeFigureOut">
              <a:rPr lang="en-US" smtClean="0"/>
              <a:pPr/>
              <a:t>6/4/2015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98F0F8-3089-48B1-879A-960CCD21449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FD5BA6A-3AC2-443E-A7D7-1501D9183DC7}" type="datetimeFigureOut">
              <a:rPr lang="en-US" smtClean="0"/>
              <a:pPr/>
              <a:t>6/4/2015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698F0F8-3089-48B1-879A-960CCD214493}"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FD5BA6A-3AC2-443E-A7D7-1501D9183DC7}" type="datetimeFigureOut">
              <a:rPr lang="en-US" smtClean="0"/>
              <a:pPr/>
              <a:t>6/4/2015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698F0F8-3089-48B1-879A-960CCD214493}"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09600" y="685800"/>
            <a:ext cx="7848600" cy="2171696"/>
          </a:xfrm>
        </p:spPr>
        <p:txBody>
          <a:bodyPr>
            <a:normAutofit fontScale="90000"/>
          </a:bodyPr>
          <a:lstStyle/>
          <a:p>
            <a:pPr algn="ctr"/>
            <a:r>
              <a:rPr lang="el-GR" dirty="0" smtClean="0">
                <a:solidFill>
                  <a:schemeClr val="tx1"/>
                </a:solidFill>
                <a:latin typeface="Arial" pitchFamily="34" charset="0"/>
                <a:cs typeface="Arial" pitchFamily="34" charset="0"/>
              </a:rPr>
              <a:t/>
            </a:r>
            <a:br>
              <a:rPr lang="el-GR" dirty="0" smtClean="0">
                <a:solidFill>
                  <a:schemeClr val="tx1"/>
                </a:solidFill>
                <a:latin typeface="Arial" pitchFamily="34" charset="0"/>
                <a:cs typeface="Arial" pitchFamily="34" charset="0"/>
              </a:rPr>
            </a:br>
            <a:r>
              <a:rPr lang="el-GR" dirty="0" smtClean="0">
                <a:latin typeface="Arial" pitchFamily="34" charset="0"/>
                <a:cs typeface="Arial" pitchFamily="34" charset="0"/>
              </a:rPr>
              <a:t/>
            </a:r>
            <a:br>
              <a:rPr lang="el-GR" dirty="0" smtClean="0">
                <a:latin typeface="Arial" pitchFamily="34" charset="0"/>
                <a:cs typeface="Arial" pitchFamily="34" charset="0"/>
              </a:rPr>
            </a:br>
            <a:endParaRPr lang="en-US" sz="3600" dirty="0">
              <a:latin typeface="Arial" pitchFamily="34" charset="0"/>
              <a:cs typeface="Arial" pitchFamily="34" charset="0"/>
            </a:endParaRPr>
          </a:p>
        </p:txBody>
      </p:sp>
      <p:sp>
        <p:nvSpPr>
          <p:cNvPr id="3" name="2 - Υπότιτλος"/>
          <p:cNvSpPr>
            <a:spLocks noGrp="1"/>
          </p:cNvSpPr>
          <p:nvPr>
            <p:ph type="subTitle" idx="1"/>
          </p:nvPr>
        </p:nvSpPr>
        <p:spPr>
          <a:xfrm>
            <a:off x="714348" y="428604"/>
            <a:ext cx="7643866" cy="6000792"/>
          </a:xfrm>
          <a:noFill/>
        </p:spPr>
        <p:txBody>
          <a:bodyPr>
            <a:noAutofit/>
          </a:bodyPr>
          <a:lstStyle/>
          <a:p>
            <a:pPr algn="ctr"/>
            <a:r>
              <a:rPr lang="en-US" sz="3200" b="1" dirty="0" smtClean="0"/>
              <a:t>Quantity Discounts in Supply Chain Coordination under</a:t>
            </a:r>
            <a:r>
              <a:rPr lang="en-US" sz="3200" dirty="0" smtClean="0"/>
              <a:t> </a:t>
            </a:r>
            <a:r>
              <a:rPr lang="en-US" sz="3200" b="1" dirty="0" smtClean="0"/>
              <a:t>Multi-level Information Asymmetry </a:t>
            </a:r>
          </a:p>
          <a:p>
            <a:pPr algn="ctr"/>
            <a:endParaRPr lang="en-US" sz="2800" b="1" dirty="0" smtClean="0">
              <a:latin typeface="Times New Roman" pitchFamily="18" charset="0"/>
              <a:cs typeface="Times New Roman" pitchFamily="18" charset="0"/>
            </a:endParaRPr>
          </a:p>
          <a:p>
            <a:pPr algn="ctr">
              <a:lnSpc>
                <a:spcPct val="150000"/>
              </a:lnSpc>
            </a:pPr>
            <a:r>
              <a:rPr lang="en-US" sz="2800" b="1" dirty="0" smtClean="0">
                <a:latin typeface="Times New Roman" pitchFamily="18" charset="0"/>
                <a:cs typeface="Times New Roman" pitchFamily="18" charset="0"/>
              </a:rPr>
              <a:t>Zissis D.</a:t>
            </a:r>
            <a:r>
              <a:rPr lang="en-US" sz="2800" b="1" baseline="30000" dirty="0" smtClean="0">
                <a:latin typeface="Times New Roman" pitchFamily="18" charset="0"/>
                <a:cs typeface="Times New Roman" pitchFamily="18" charset="0"/>
              </a:rPr>
              <a:t>1</a:t>
            </a:r>
            <a:r>
              <a:rPr lang="el-GR" sz="2800" b="1"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Ioannou G.</a:t>
            </a:r>
            <a:r>
              <a:rPr lang="en-US" sz="2800" b="1" baseline="30000" dirty="0" smtClean="0">
                <a:latin typeface="Times New Roman" pitchFamily="18" charset="0"/>
                <a:cs typeface="Times New Roman" pitchFamily="18" charset="0"/>
              </a:rPr>
              <a:t>1</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Burnetas</a:t>
            </a:r>
            <a:r>
              <a:rPr lang="en-US" sz="2800" b="1" dirty="0" smtClean="0">
                <a:latin typeface="Times New Roman" pitchFamily="18" charset="0"/>
                <a:cs typeface="Times New Roman" pitchFamily="18" charset="0"/>
              </a:rPr>
              <a:t> A.</a:t>
            </a:r>
            <a:r>
              <a:rPr lang="en-US" sz="2800" b="1" baseline="30000" dirty="0" smtClean="0">
                <a:latin typeface="Times New Roman" pitchFamily="18" charset="0"/>
                <a:cs typeface="Times New Roman" pitchFamily="18" charset="0"/>
              </a:rPr>
              <a:t>2</a:t>
            </a:r>
            <a:endParaRPr lang="en-GB" sz="2800" b="1" dirty="0" smtClean="0">
              <a:latin typeface="Times New Roman" pitchFamily="18" charset="0"/>
              <a:cs typeface="Times New Roman" pitchFamily="18" charset="0"/>
            </a:endParaRPr>
          </a:p>
          <a:p>
            <a:pPr algn="ctr">
              <a:lnSpc>
                <a:spcPct val="150000"/>
              </a:lnSpc>
            </a:pPr>
            <a:r>
              <a:rPr lang="en-GB" sz="2000" b="1" dirty="0" smtClean="0">
                <a:latin typeface="Times New Roman" pitchFamily="18" charset="0"/>
                <a:cs typeface="Times New Roman" pitchFamily="18" charset="0"/>
              </a:rPr>
              <a:t>dzisis@aueb.gr, ioannou@aueb.gr, aburnetas@math.uoa.gr</a:t>
            </a:r>
          </a:p>
          <a:p>
            <a:pPr algn="ctr"/>
            <a:endParaRPr lang="en-GB" sz="2800" b="1" dirty="0" smtClean="0">
              <a:latin typeface="Times New Roman" pitchFamily="18" charset="0"/>
              <a:cs typeface="Times New Roman" pitchFamily="18" charset="0"/>
            </a:endParaRPr>
          </a:p>
          <a:p>
            <a:pPr algn="ctr"/>
            <a:r>
              <a:rPr lang="en-US" sz="1800" b="1" baseline="30000" dirty="0" smtClean="0">
                <a:latin typeface="Times New Roman" pitchFamily="18" charset="0"/>
                <a:cs typeface="Times New Roman" pitchFamily="18" charset="0"/>
              </a:rPr>
              <a:t>1 </a:t>
            </a:r>
            <a:r>
              <a:rPr lang="en-US" sz="1800" b="1" dirty="0" smtClean="0">
                <a:latin typeface="Times New Roman" pitchFamily="18" charset="0"/>
                <a:cs typeface="Times New Roman" pitchFamily="18" charset="0"/>
              </a:rPr>
              <a:t>Department of Management Science &amp; Technology</a:t>
            </a:r>
          </a:p>
          <a:p>
            <a:pPr algn="ctr"/>
            <a:r>
              <a:rPr lang="en-US" sz="1800" b="1" dirty="0" smtClean="0">
                <a:latin typeface="Times New Roman" pitchFamily="18" charset="0"/>
                <a:cs typeface="Times New Roman" pitchFamily="18" charset="0"/>
              </a:rPr>
              <a:t>Athens University of Economics &amp; Business </a:t>
            </a:r>
          </a:p>
          <a:p>
            <a:pPr algn="ctr"/>
            <a:r>
              <a:rPr lang="en-US" sz="1800" b="1" baseline="30000" dirty="0" smtClean="0">
                <a:latin typeface="Times New Roman" pitchFamily="18" charset="0"/>
                <a:cs typeface="Times New Roman" pitchFamily="18" charset="0"/>
              </a:rPr>
              <a:t>2</a:t>
            </a:r>
            <a:r>
              <a:rPr lang="en-US" sz="1800" b="1" dirty="0" smtClean="0">
                <a:latin typeface="Times New Roman" pitchFamily="18" charset="0"/>
                <a:cs typeface="Times New Roman" pitchFamily="18" charset="0"/>
              </a:rPr>
              <a:t> Department of Mathematics, University of Athens</a:t>
            </a:r>
            <a:r>
              <a:rPr lang="el-GR" sz="1800" b="1" dirty="0" smtClean="0">
                <a:latin typeface="Times New Roman" pitchFamily="18" charset="0"/>
                <a:cs typeface="Times New Roman" pitchFamily="18" charset="0"/>
              </a:rPr>
              <a:t> </a:t>
            </a:r>
            <a:endParaRPr lang="en-US" sz="1800" b="1" dirty="0" smtClean="0">
              <a:latin typeface="Times New Roman" pitchFamily="18" charset="0"/>
              <a:cs typeface="Times New Roman" pitchFamily="18" charset="0"/>
            </a:endParaRPr>
          </a:p>
          <a:p>
            <a:pPr algn="ctr"/>
            <a:endParaRPr lang="en-US" sz="2000" b="1" dirty="0" smtClean="0">
              <a:latin typeface="Times New Roman" pitchFamily="18" charset="0"/>
              <a:cs typeface="Times New Roman" pitchFamily="18" charset="0"/>
            </a:endParaRPr>
          </a:p>
          <a:p>
            <a:pPr algn="ctr"/>
            <a:r>
              <a:rPr lang="en-US" sz="1600" b="1" dirty="0" smtClean="0">
                <a:latin typeface="Times New Roman" pitchFamily="18" charset="0"/>
                <a:cs typeface="Times New Roman" pitchFamily="18" charset="0"/>
              </a:rPr>
              <a:t>10</a:t>
            </a:r>
            <a:r>
              <a:rPr lang="en-US" sz="1600" b="1" baseline="30000" dirty="0" smtClean="0">
                <a:latin typeface="Times New Roman" pitchFamily="18" charset="0"/>
                <a:cs typeface="Times New Roman" pitchFamily="18" charset="0"/>
              </a:rPr>
              <a:t>th</a:t>
            </a:r>
            <a:r>
              <a:rPr lang="en-US" sz="1600" b="1" dirty="0" smtClean="0">
                <a:latin typeface="Times New Roman" pitchFamily="18" charset="0"/>
                <a:cs typeface="Times New Roman" pitchFamily="18" charset="0"/>
              </a:rPr>
              <a:t> Conference on SMMSO 2015</a:t>
            </a:r>
          </a:p>
          <a:p>
            <a:pPr algn="ctr"/>
            <a:r>
              <a:rPr lang="en-US" sz="1600" b="1" dirty="0" smtClean="0">
                <a:latin typeface="Times New Roman" pitchFamily="18" charset="0"/>
                <a:cs typeface="Times New Roman" pitchFamily="18" charset="0"/>
              </a:rPr>
              <a:t>Volos, June </a:t>
            </a:r>
            <a:r>
              <a:rPr lang="el-GR" sz="1600" b="1" dirty="0" smtClean="0">
                <a:latin typeface="Times New Roman" pitchFamily="18" charset="0"/>
                <a:cs typeface="Times New Roman" pitchFamily="18" charset="0"/>
              </a:rPr>
              <a:t>201</a:t>
            </a:r>
            <a:r>
              <a:rPr lang="en-US" sz="1600" b="1" dirty="0" smtClean="0">
                <a:latin typeface="Times New Roman" pitchFamily="18" charset="0"/>
                <a:cs typeface="Times New Roman" pitchFamily="18" charset="0"/>
              </a:rPr>
              <a:t>5</a:t>
            </a:r>
            <a:endParaRPr lang="en-US" sz="1600" b="1" dirty="0">
              <a:latin typeface="Times New Roman" pitchFamily="18" charset="0"/>
              <a:cs typeface="Times New Roman" pitchFamily="18" charset="0"/>
            </a:endParaRPr>
          </a:p>
        </p:txBody>
      </p:sp>
      <p:sp>
        <p:nvSpPr>
          <p:cNvPr id="4" name="3 - Θέση ημερομηνίας"/>
          <p:cNvSpPr>
            <a:spLocks noGrp="1"/>
          </p:cNvSpPr>
          <p:nvPr>
            <p:ph type="dt" sz="half" idx="10"/>
          </p:nvPr>
        </p:nvSpPr>
        <p:spPr>
          <a:xfrm>
            <a:off x="7848600" y="76200"/>
            <a:ext cx="1143000" cy="288925"/>
          </a:xfrm>
        </p:spPr>
        <p:txBody>
          <a:bodyPr/>
          <a:lstStyle/>
          <a:p>
            <a:r>
              <a:rPr lang="el-GR" dirty="0" smtClean="0">
                <a:latin typeface="Times New Roman" pitchFamily="18" charset="0"/>
                <a:cs typeface="Times New Roman" pitchFamily="18" charset="0"/>
              </a:rPr>
              <a:t>       </a:t>
            </a:r>
            <a:fld id="{F47E4E0F-84A7-40CE-895E-D04375DC0EB6}" type="datetime1">
              <a:rPr lang="el-GR" smtClean="0">
                <a:latin typeface="Times New Roman" pitchFamily="18" charset="0"/>
                <a:cs typeface="Times New Roman" pitchFamily="18" charset="0"/>
              </a:rPr>
              <a:pPr/>
              <a:t>4/6/2015</a:t>
            </a:fld>
            <a:endParaRPr lang="en-US" dirty="0">
              <a:latin typeface="Times New Roman" pitchFamily="18" charset="0"/>
              <a:cs typeface="Times New Roman" pitchFamily="18" charset="0"/>
            </a:endParaRPr>
          </a:p>
        </p:txBody>
      </p:sp>
      <p:sp>
        <p:nvSpPr>
          <p:cNvPr id="5" name="4 - Θέση αριθμού διαφάνειας"/>
          <p:cNvSpPr>
            <a:spLocks noGrp="1"/>
          </p:cNvSpPr>
          <p:nvPr>
            <p:ph type="sldNum" sz="quarter" idx="12"/>
          </p:nvPr>
        </p:nvSpPr>
        <p:spPr/>
        <p:txBody>
          <a:bodyPr/>
          <a:lstStyle/>
          <a:p>
            <a:fld id="{7975E393-6FAD-47E8-84EB-8529040947E8}" type="slidenum">
              <a:rPr lang="en-US" smtClean="0"/>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457200"/>
            <a:ext cx="8686800" cy="533400"/>
          </a:xfrm>
        </p:spPr>
        <p:txBody>
          <a:bodyPr>
            <a:noAutofit/>
          </a:bodyPr>
          <a:lstStyle/>
          <a:p>
            <a:pPr algn="ctr"/>
            <a:r>
              <a:rPr lang="en-US" sz="2800" b="1" dirty="0" smtClean="0">
                <a:solidFill>
                  <a:schemeClr val="tx1"/>
                </a:solidFill>
                <a:latin typeface="Times New Roman" pitchFamily="18" charset="0"/>
                <a:cs typeface="Times New Roman" pitchFamily="18" charset="0"/>
              </a:rPr>
              <a:t>Reservation</a:t>
            </a:r>
            <a:r>
              <a:rPr lang="en-US" sz="2500" b="1" dirty="0" smtClean="0">
                <a:solidFill>
                  <a:schemeClr val="tx1"/>
                </a:solidFill>
                <a:latin typeface="Times New Roman" pitchFamily="18" charset="0"/>
                <a:cs typeface="Times New Roman" pitchFamily="18" charset="0"/>
              </a:rPr>
              <a:t> Levels </a:t>
            </a:r>
            <a:endParaRPr lang="en-US" sz="2500" b="1" dirty="0">
              <a:solidFill>
                <a:schemeClr val="tx1"/>
              </a:solidFill>
              <a:latin typeface="Times New Roman" pitchFamily="18" charset="0"/>
              <a:cs typeface="Times New Roman" pitchFamily="18" charset="0"/>
            </a:endParaRPr>
          </a:p>
        </p:txBody>
      </p:sp>
      <p:sp>
        <p:nvSpPr>
          <p:cNvPr id="3" name="2 - Θέση περιεχομένου"/>
          <p:cNvSpPr>
            <a:spLocks noGrp="1"/>
          </p:cNvSpPr>
          <p:nvPr>
            <p:ph idx="1"/>
          </p:nvPr>
        </p:nvSpPr>
        <p:spPr>
          <a:xfrm>
            <a:off x="228600" y="1071546"/>
            <a:ext cx="8686800" cy="5500726"/>
          </a:xfrm>
        </p:spPr>
        <p:txBody>
          <a:bodyPr>
            <a:noAutofit/>
          </a:bodyPr>
          <a:lstStyle/>
          <a:p>
            <a:pPr>
              <a:lnSpc>
                <a:spcPct val="150000"/>
              </a:lnSpc>
              <a:buClrTx/>
              <a:buSzPct val="85000"/>
              <a:buNone/>
            </a:pPr>
            <a:endParaRPr lang="en-GB" sz="2000" dirty="0" smtClean="0"/>
          </a:p>
          <a:p>
            <a:pPr>
              <a:lnSpc>
                <a:spcPct val="150000"/>
              </a:lnSpc>
              <a:buSzPct val="85000"/>
              <a:buFont typeface="Arial" pitchFamily="34" charset="0"/>
              <a:buChar char="•"/>
            </a:pPr>
            <a:r>
              <a:rPr lang="en-US" sz="2200" dirty="0" smtClean="0">
                <a:latin typeface="Times New Roman" pitchFamily="18" charset="0"/>
                <a:cs typeface="Times New Roman" pitchFamily="18" charset="0"/>
              </a:rPr>
              <a:t>They refer to the worst case scenario payoffs </a:t>
            </a:r>
          </a:p>
          <a:p>
            <a:pPr>
              <a:buSzPct val="85000"/>
              <a:buNone/>
            </a:pPr>
            <a:r>
              <a:rPr lang="en-GB" sz="2200" dirty="0" smtClean="0">
                <a:latin typeface="Times New Roman" pitchFamily="18" charset="0"/>
                <a:cs typeface="Times New Roman" pitchFamily="18" charset="0"/>
              </a:rPr>
              <a:t>		             	</a:t>
            </a:r>
            <a:r>
              <a:rPr lang="en-GB" sz="2200" b="1" dirty="0" smtClean="0">
                <a:latin typeface="Times New Roman" pitchFamily="18" charset="0"/>
                <a:cs typeface="Times New Roman" pitchFamily="18" charset="0"/>
              </a:rPr>
              <a:t>C</a:t>
            </a:r>
            <a:r>
              <a:rPr lang="en-GB" sz="2200" b="1" baseline="30000" dirty="0" smtClean="0">
                <a:latin typeface="Times New Roman" pitchFamily="18" charset="0"/>
                <a:cs typeface="Times New Roman" pitchFamily="18" charset="0"/>
              </a:rPr>
              <a:t>+</a:t>
            </a:r>
            <a:r>
              <a:rPr lang="en-GB" sz="2200" b="1" baseline="-25000" dirty="0" smtClean="0">
                <a:latin typeface="Times New Roman" pitchFamily="18" charset="0"/>
                <a:cs typeface="Times New Roman" pitchFamily="18" charset="0"/>
              </a:rPr>
              <a:t>R,L</a:t>
            </a:r>
            <a:r>
              <a:rPr lang="en-GB" sz="2200" b="1" dirty="0" smtClean="0">
                <a:latin typeface="Times New Roman" pitchFamily="18" charset="0"/>
                <a:cs typeface="Times New Roman" pitchFamily="18" charset="0"/>
              </a:rPr>
              <a:t> := </a:t>
            </a:r>
            <a:r>
              <a:rPr lang="en-GB" sz="2200" dirty="0" smtClean="0">
                <a:latin typeface="Times New Roman" pitchFamily="18" charset="0"/>
                <a:cs typeface="Times New Roman" pitchFamily="18" charset="0"/>
              </a:rPr>
              <a:t>(2</a:t>
            </a:r>
            <a:r>
              <a:rPr lang="en-GB" sz="2200" dirty="0" smtClean="0"/>
              <a:t>K</a:t>
            </a:r>
            <a:r>
              <a:rPr lang="en-GB" sz="2200" baseline="-25000" dirty="0" smtClean="0"/>
              <a:t>R</a:t>
            </a:r>
            <a:r>
              <a:rPr lang="en-GB" sz="2200" dirty="0" smtClean="0"/>
              <a:t>DH</a:t>
            </a:r>
            <a:r>
              <a:rPr lang="en-GB" sz="2200" baseline="-25000" dirty="0" smtClean="0"/>
              <a:t>L</a:t>
            </a:r>
            <a:r>
              <a:rPr lang="en-GB" sz="2200" dirty="0" smtClean="0"/>
              <a:t>)</a:t>
            </a:r>
            <a:r>
              <a:rPr lang="en-GB" sz="2200" baseline="30000" dirty="0" smtClean="0"/>
              <a:t>1/2 </a:t>
            </a:r>
            <a:r>
              <a:rPr lang="en-GB" sz="2200" dirty="0" smtClean="0"/>
              <a:t>  if Q</a:t>
            </a:r>
            <a:r>
              <a:rPr lang="en-GB" sz="2200" baseline="30000" dirty="0" smtClean="0"/>
              <a:t>*</a:t>
            </a:r>
            <a:r>
              <a:rPr lang="en-GB" sz="2200" baseline="-25000" dirty="0" smtClean="0"/>
              <a:t>R,L</a:t>
            </a:r>
            <a:r>
              <a:rPr lang="en-GB" sz="2200" dirty="0" smtClean="0"/>
              <a:t> = (</a:t>
            </a:r>
            <a:r>
              <a:rPr lang="en-GB" sz="2200" dirty="0" smtClean="0">
                <a:latin typeface="Times New Roman" pitchFamily="18" charset="0"/>
                <a:cs typeface="Times New Roman" pitchFamily="18" charset="0"/>
              </a:rPr>
              <a:t>2</a:t>
            </a:r>
            <a:r>
              <a:rPr lang="en-GB" sz="2200" dirty="0" smtClean="0"/>
              <a:t>K</a:t>
            </a:r>
            <a:r>
              <a:rPr lang="en-GB" sz="2200" baseline="-25000" dirty="0" smtClean="0"/>
              <a:t>R</a:t>
            </a:r>
            <a:r>
              <a:rPr lang="en-GB" sz="2200" dirty="0" smtClean="0"/>
              <a:t>D/H</a:t>
            </a:r>
            <a:r>
              <a:rPr lang="en-GB" sz="2200" baseline="-25000" dirty="0" smtClean="0"/>
              <a:t>L</a:t>
            </a:r>
            <a:r>
              <a:rPr lang="en-GB" sz="2200" dirty="0" smtClean="0"/>
              <a:t>)</a:t>
            </a:r>
            <a:r>
              <a:rPr lang="en-GB" sz="2200" baseline="30000" dirty="0" smtClean="0"/>
              <a:t>1/2</a:t>
            </a:r>
            <a:r>
              <a:rPr lang="en-GB" sz="2200" dirty="0" smtClean="0"/>
              <a:t> </a:t>
            </a:r>
            <a:endParaRPr lang="en-US" sz="2200" dirty="0" smtClean="0">
              <a:latin typeface="Times New Roman" pitchFamily="18" charset="0"/>
              <a:cs typeface="Times New Roman" pitchFamily="18" charset="0"/>
            </a:endParaRPr>
          </a:p>
          <a:p>
            <a:pPr>
              <a:buSzPct val="85000"/>
              <a:buNone/>
            </a:pPr>
            <a:r>
              <a:rPr lang="en-US" sz="2100" b="1" dirty="0" smtClean="0">
                <a:latin typeface="Times New Roman" pitchFamily="18" charset="0"/>
                <a:cs typeface="Times New Roman" pitchFamily="18" charset="0"/>
              </a:rPr>
              <a:t>	</a:t>
            </a:r>
            <a:r>
              <a:rPr lang="en-US" sz="2100" b="1" u="sng" dirty="0" smtClean="0">
                <a:latin typeface="Times New Roman" pitchFamily="18" charset="0"/>
                <a:cs typeface="Times New Roman" pitchFamily="18" charset="0"/>
              </a:rPr>
              <a:t>Retailer’s</a:t>
            </a:r>
            <a:r>
              <a:rPr lang="en-US" sz="21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 	</a:t>
            </a:r>
          </a:p>
          <a:p>
            <a:pPr>
              <a:buSzPct val="85000"/>
              <a:buNone/>
            </a:pPr>
            <a:r>
              <a:rPr lang="en-GB" sz="2200" dirty="0" smtClean="0"/>
              <a:t>			</a:t>
            </a:r>
            <a:r>
              <a:rPr lang="en-GB" sz="2200" b="1" dirty="0" smtClean="0">
                <a:latin typeface="Times New Roman" pitchFamily="18" charset="0"/>
                <a:cs typeface="Times New Roman" pitchFamily="18" charset="0"/>
              </a:rPr>
              <a:t>C</a:t>
            </a:r>
            <a:r>
              <a:rPr lang="en-GB" sz="2200" b="1" baseline="30000" dirty="0" smtClean="0">
                <a:latin typeface="Times New Roman" pitchFamily="18" charset="0"/>
                <a:cs typeface="Times New Roman" pitchFamily="18" charset="0"/>
              </a:rPr>
              <a:t>+</a:t>
            </a:r>
            <a:r>
              <a:rPr lang="en-GB" sz="2200" b="1" baseline="-25000" dirty="0" smtClean="0">
                <a:latin typeface="Times New Roman" pitchFamily="18" charset="0"/>
                <a:cs typeface="Times New Roman" pitchFamily="18" charset="0"/>
              </a:rPr>
              <a:t>R,H</a:t>
            </a:r>
            <a:r>
              <a:rPr lang="en-GB" sz="2200" b="1" dirty="0" smtClean="0">
                <a:latin typeface="Times New Roman" pitchFamily="18" charset="0"/>
                <a:cs typeface="Times New Roman" pitchFamily="18" charset="0"/>
              </a:rPr>
              <a:t> := </a:t>
            </a:r>
            <a:r>
              <a:rPr lang="en-GB" sz="2200" dirty="0" smtClean="0"/>
              <a:t>(</a:t>
            </a:r>
            <a:r>
              <a:rPr lang="en-GB" sz="2200" dirty="0" smtClean="0">
                <a:latin typeface="Times New Roman" pitchFamily="18" charset="0"/>
                <a:cs typeface="Times New Roman" pitchFamily="18" charset="0"/>
              </a:rPr>
              <a:t>2</a:t>
            </a:r>
            <a:r>
              <a:rPr lang="en-GB" sz="2200" dirty="0" smtClean="0"/>
              <a:t>K</a:t>
            </a:r>
            <a:r>
              <a:rPr lang="en-GB" sz="2200" baseline="-25000" dirty="0" smtClean="0"/>
              <a:t>R</a:t>
            </a:r>
            <a:r>
              <a:rPr lang="en-GB" sz="2200" dirty="0" smtClean="0"/>
              <a:t>DH</a:t>
            </a:r>
            <a:r>
              <a:rPr lang="en-GB" sz="2200" baseline="-25000" dirty="0" smtClean="0"/>
              <a:t>H</a:t>
            </a:r>
            <a:r>
              <a:rPr lang="en-GB" sz="2200" dirty="0" smtClean="0"/>
              <a:t>)</a:t>
            </a:r>
            <a:r>
              <a:rPr lang="en-GB" sz="2200" baseline="30000" dirty="0" smtClean="0"/>
              <a:t>1/2</a:t>
            </a:r>
            <a:r>
              <a:rPr lang="en-GB" sz="2200" dirty="0" smtClean="0"/>
              <a:t>  if Q</a:t>
            </a:r>
            <a:r>
              <a:rPr lang="en-GB" sz="2200" baseline="30000" dirty="0" smtClean="0"/>
              <a:t>*</a:t>
            </a:r>
            <a:r>
              <a:rPr lang="en-GB" sz="2200" baseline="-25000" dirty="0" smtClean="0"/>
              <a:t>R,H</a:t>
            </a:r>
            <a:r>
              <a:rPr lang="en-GB" sz="2200" dirty="0" smtClean="0"/>
              <a:t> = (</a:t>
            </a:r>
            <a:r>
              <a:rPr lang="en-GB" sz="2200" dirty="0" smtClean="0">
                <a:latin typeface="Times New Roman" pitchFamily="18" charset="0"/>
                <a:cs typeface="Times New Roman" pitchFamily="18" charset="0"/>
              </a:rPr>
              <a:t>2</a:t>
            </a:r>
            <a:r>
              <a:rPr lang="en-GB" sz="2200" dirty="0" smtClean="0"/>
              <a:t>K</a:t>
            </a:r>
            <a:r>
              <a:rPr lang="en-GB" sz="2200" baseline="-25000" dirty="0" smtClean="0"/>
              <a:t>R</a:t>
            </a:r>
            <a:r>
              <a:rPr lang="en-GB" sz="2200" dirty="0" smtClean="0"/>
              <a:t>D/H</a:t>
            </a:r>
            <a:r>
              <a:rPr lang="en-GB" sz="2200" baseline="-25000" dirty="0" smtClean="0"/>
              <a:t>H</a:t>
            </a:r>
            <a:r>
              <a:rPr lang="en-GB" sz="2200" dirty="0" smtClean="0"/>
              <a:t>)</a:t>
            </a:r>
            <a:r>
              <a:rPr lang="en-GB" sz="2200" baseline="30000" dirty="0" smtClean="0"/>
              <a:t>1/2</a:t>
            </a:r>
            <a:r>
              <a:rPr lang="en-GB" sz="2200" dirty="0" smtClean="0"/>
              <a:t> </a:t>
            </a:r>
            <a:endParaRPr lang="en-GB" sz="2200" baseline="30000" dirty="0" smtClean="0"/>
          </a:p>
          <a:p>
            <a:pPr>
              <a:lnSpc>
                <a:spcPct val="150000"/>
              </a:lnSpc>
              <a:buSzPct val="85000"/>
              <a:buNone/>
            </a:pPr>
            <a:r>
              <a:rPr lang="en-US" sz="2100" b="1" dirty="0" smtClean="0">
                <a:latin typeface="Times New Roman" pitchFamily="18" charset="0"/>
                <a:cs typeface="Times New Roman" pitchFamily="18" charset="0"/>
              </a:rPr>
              <a:t>	</a:t>
            </a:r>
            <a:r>
              <a:rPr lang="en-US" sz="2100" b="1" u="sng" dirty="0" smtClean="0">
                <a:latin typeface="Times New Roman" pitchFamily="18" charset="0"/>
                <a:cs typeface="Times New Roman" pitchFamily="18" charset="0"/>
              </a:rPr>
              <a:t>Supplier’s</a:t>
            </a:r>
            <a:r>
              <a:rPr lang="en-US" sz="2200" dirty="0" smtClean="0">
                <a:latin typeface="Times New Roman" pitchFamily="18" charset="0"/>
                <a:cs typeface="Times New Roman" pitchFamily="18" charset="0"/>
              </a:rPr>
              <a:t> : </a:t>
            </a:r>
            <a:r>
              <a:rPr lang="en-GB" sz="2200" dirty="0" smtClean="0"/>
              <a:t>C</a:t>
            </a:r>
            <a:r>
              <a:rPr lang="en-GB" sz="2200" baseline="-25000" dirty="0" smtClean="0"/>
              <a:t>S</a:t>
            </a:r>
            <a:r>
              <a:rPr lang="en-GB" sz="2200" dirty="0" smtClean="0"/>
              <a:t>(Q</a:t>
            </a:r>
            <a:r>
              <a:rPr lang="en-GB" sz="2200" baseline="30000" dirty="0" smtClean="0"/>
              <a:t>*</a:t>
            </a:r>
            <a:r>
              <a:rPr lang="en-GB" sz="2200" baseline="-25000" dirty="0" smtClean="0"/>
              <a:t>R,H</a:t>
            </a:r>
            <a:r>
              <a:rPr lang="en-GB" sz="2200" dirty="0" smtClean="0"/>
              <a:t>)</a:t>
            </a:r>
            <a:r>
              <a:rPr lang="el-GR" sz="2200" dirty="0" smtClean="0"/>
              <a:t> = </a:t>
            </a:r>
            <a:r>
              <a:rPr lang="en-GB" sz="2200" dirty="0" smtClean="0"/>
              <a:t>K</a:t>
            </a:r>
            <a:r>
              <a:rPr lang="en-GB" sz="2200" baseline="-25000" dirty="0" smtClean="0"/>
              <a:t>S</a:t>
            </a:r>
            <a:r>
              <a:rPr lang="en-GB" sz="2200" dirty="0" smtClean="0"/>
              <a:t>(DH</a:t>
            </a:r>
            <a:r>
              <a:rPr lang="en-GB" sz="2200" baseline="-25000" dirty="0" smtClean="0"/>
              <a:t>H</a:t>
            </a:r>
            <a:r>
              <a:rPr lang="en-GB" sz="2200" dirty="0" smtClean="0"/>
              <a:t>)</a:t>
            </a:r>
            <a:r>
              <a:rPr lang="en-GB" sz="2200" baseline="30000" dirty="0" smtClean="0"/>
              <a:t>1/2</a:t>
            </a:r>
            <a:r>
              <a:rPr lang="en-GB" sz="2200" dirty="0" smtClean="0"/>
              <a:t>/(</a:t>
            </a:r>
            <a:r>
              <a:rPr lang="en-GB" sz="2200" dirty="0" smtClean="0">
                <a:latin typeface="Times New Roman" pitchFamily="18" charset="0"/>
                <a:cs typeface="Times New Roman" pitchFamily="18" charset="0"/>
              </a:rPr>
              <a:t>2</a:t>
            </a:r>
            <a:r>
              <a:rPr lang="en-GB" sz="2200" dirty="0" smtClean="0"/>
              <a:t>K</a:t>
            </a:r>
            <a:r>
              <a:rPr lang="en-GB" sz="2200" baseline="-25000" dirty="0" smtClean="0"/>
              <a:t>S</a:t>
            </a:r>
            <a:r>
              <a:rPr lang="en-GB" sz="2200" dirty="0" smtClean="0"/>
              <a:t>)</a:t>
            </a:r>
            <a:r>
              <a:rPr lang="en-GB" sz="2200" baseline="30000" dirty="0" smtClean="0"/>
              <a:t>1/2</a:t>
            </a:r>
          </a:p>
          <a:p>
            <a:pPr>
              <a:lnSpc>
                <a:spcPct val="150000"/>
              </a:lnSpc>
              <a:buSzPct val="85000"/>
              <a:buFont typeface="Arial" pitchFamily="34" charset="0"/>
              <a:buChar char="•"/>
            </a:pPr>
            <a:r>
              <a:rPr lang="en-US" sz="2200" dirty="0" smtClean="0">
                <a:latin typeface="Times New Roman" pitchFamily="18" charset="0"/>
                <a:cs typeface="Times New Roman" pitchFamily="18" charset="0"/>
              </a:rPr>
              <a:t>Any solution, even one with quantity discounts, must conform to the reservation levels of both nodes (i.e., have costs up to the reservation levels)</a:t>
            </a:r>
          </a:p>
          <a:p>
            <a:pPr>
              <a:lnSpc>
                <a:spcPct val="150000"/>
              </a:lnSpc>
              <a:buClrTx/>
              <a:buSzPct val="85000"/>
              <a:buFont typeface="Wingdings" pitchFamily="2" charset="2"/>
              <a:buChar char="Ø"/>
            </a:pPr>
            <a:endParaRPr lang="en-US" sz="2000" dirty="0" smtClean="0">
              <a:solidFill>
                <a:srgbClr val="FF0000"/>
              </a:solidFill>
              <a:latin typeface="Times New Roman" pitchFamily="18" charset="0"/>
              <a:cs typeface="Times New Roman" pitchFamily="18" charset="0"/>
            </a:endParaRPr>
          </a:p>
        </p:txBody>
      </p:sp>
      <p:sp>
        <p:nvSpPr>
          <p:cNvPr id="4" name="3 - Θέση ημερομηνίας"/>
          <p:cNvSpPr>
            <a:spLocks noGrp="1"/>
          </p:cNvSpPr>
          <p:nvPr>
            <p:ph type="dt" sz="half" idx="10"/>
          </p:nvPr>
        </p:nvSpPr>
        <p:spPr>
          <a:xfrm>
            <a:off x="7696200" y="76200"/>
            <a:ext cx="1295400" cy="288925"/>
          </a:xfrm>
        </p:spPr>
        <p:txBody>
          <a:bodyPr/>
          <a:lstStyle/>
          <a:p>
            <a:r>
              <a:rPr lang="el-GR" dirty="0" smtClean="0"/>
              <a:t>           </a:t>
            </a:r>
            <a:fld id="{CAC43C01-A7D2-48B6-9F04-3C2B7BEA6706}" type="datetime1">
              <a:rPr lang="el-GR" smtClean="0">
                <a:latin typeface="Times New Roman" pitchFamily="18" charset="0"/>
                <a:cs typeface="Times New Roman" pitchFamily="18" charset="0"/>
              </a:rPr>
              <a:pPr/>
              <a:t>4/6/2015</a:t>
            </a:fld>
            <a:endParaRPr lang="en-US" dirty="0">
              <a:latin typeface="Times New Roman" pitchFamily="18" charset="0"/>
              <a:cs typeface="Times New Roman" pitchFamily="18" charset="0"/>
            </a:endParaRPr>
          </a:p>
        </p:txBody>
      </p:sp>
      <p:sp>
        <p:nvSpPr>
          <p:cNvPr id="5" name="4 - Θέση αριθμού διαφάνειας"/>
          <p:cNvSpPr>
            <a:spLocks noGrp="1"/>
          </p:cNvSpPr>
          <p:nvPr>
            <p:ph type="sldNum" sz="quarter" idx="12"/>
          </p:nvPr>
        </p:nvSpPr>
        <p:spPr/>
        <p:txBody>
          <a:bodyPr/>
          <a:lstStyle/>
          <a:p>
            <a:fld id="{7975E393-6FAD-47E8-84EB-8529040947E8}" type="slidenum">
              <a:rPr lang="en-US" smtClean="0"/>
              <a:pPr/>
              <a:t>10</a:t>
            </a:fld>
            <a:endParaRPr lang="en-US" dirty="0"/>
          </a:p>
        </p:txBody>
      </p:sp>
      <p:sp>
        <p:nvSpPr>
          <p:cNvPr id="6" name="22 - Αριστερό άγκιστρο"/>
          <p:cNvSpPr/>
          <p:nvPr/>
        </p:nvSpPr>
        <p:spPr>
          <a:xfrm>
            <a:off x="1857356" y="2391726"/>
            <a:ext cx="180000" cy="822960"/>
          </a:xfrm>
          <a:prstGeom prst="leftBrace">
            <a:avLst/>
          </a:prstGeom>
          <a:ln>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lnSpc>
                <a:spcPct val="150000"/>
              </a:lnSpc>
            </a:pPr>
            <a:endParaRPr lang="en-US" b="1" dirty="0">
              <a:solidFill>
                <a:sysClr val="windowText" lastClr="00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3" presetClass="entr" presetSubtype="1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blinds(horizontal)">
                                      <p:cBhvr>
                                        <p:cTn id="11" dur="500"/>
                                        <p:tgtEl>
                                          <p:spTgt spid="6"/>
                                        </p:tgtEl>
                                      </p:cBhvr>
                                    </p:animEffect>
                                  </p:childTnLst>
                                </p:cTn>
                              </p:par>
                              <p:par>
                                <p:cTn id="12" presetID="1" presetClass="entr" presetSubtype="0" fill="hold" grpId="0" nodeType="with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457200"/>
            <a:ext cx="8686800" cy="533400"/>
          </a:xfrm>
        </p:spPr>
        <p:txBody>
          <a:bodyPr>
            <a:normAutofit/>
          </a:bodyPr>
          <a:lstStyle/>
          <a:p>
            <a:pPr algn="ctr"/>
            <a:r>
              <a:rPr lang="en-US" sz="2800" b="1" dirty="0" smtClean="0">
                <a:solidFill>
                  <a:schemeClr val="tx1"/>
                </a:solidFill>
                <a:latin typeface="Times New Roman" pitchFamily="18" charset="0"/>
                <a:cs typeface="Times New Roman" pitchFamily="18" charset="0"/>
              </a:rPr>
              <a:t>Quantity Discounts</a:t>
            </a:r>
            <a:endParaRPr lang="en-US" sz="2800" b="1" dirty="0">
              <a:solidFill>
                <a:schemeClr val="tx1"/>
              </a:solidFill>
              <a:latin typeface="Times New Roman" pitchFamily="18" charset="0"/>
              <a:cs typeface="Times New Roman" pitchFamily="18" charset="0"/>
            </a:endParaRPr>
          </a:p>
        </p:txBody>
      </p:sp>
      <p:sp>
        <p:nvSpPr>
          <p:cNvPr id="3" name="2 - Θέση περιεχομένου"/>
          <p:cNvSpPr>
            <a:spLocks noGrp="1"/>
          </p:cNvSpPr>
          <p:nvPr>
            <p:ph idx="1"/>
          </p:nvPr>
        </p:nvSpPr>
        <p:spPr>
          <a:xfrm>
            <a:off x="228600" y="1071546"/>
            <a:ext cx="8686800" cy="5500726"/>
          </a:xfrm>
        </p:spPr>
        <p:txBody>
          <a:bodyPr>
            <a:noAutofit/>
          </a:bodyPr>
          <a:lstStyle/>
          <a:p>
            <a:pPr>
              <a:lnSpc>
                <a:spcPct val="150000"/>
              </a:lnSpc>
              <a:buClrTx/>
              <a:buSzPct val="85000"/>
              <a:buFont typeface="Wingdings" pitchFamily="2" charset="2"/>
              <a:buChar char="Ø"/>
            </a:pPr>
            <a:endParaRPr lang="en-US" sz="2100" dirty="0" smtClean="0">
              <a:latin typeface="Times New Roman" pitchFamily="18" charset="0"/>
              <a:cs typeface="Times New Roman" pitchFamily="18" charset="0"/>
            </a:endParaRPr>
          </a:p>
          <a:p>
            <a:pPr>
              <a:lnSpc>
                <a:spcPct val="150000"/>
              </a:lnSpc>
              <a:buSzPct val="85000"/>
              <a:buFont typeface="Arial" pitchFamily="34" charset="0"/>
              <a:buChar char="•"/>
            </a:pPr>
            <a:r>
              <a:rPr lang="en-US" sz="2100" dirty="0" smtClean="0">
                <a:latin typeface="Times New Roman" pitchFamily="18" charset="0"/>
                <a:cs typeface="Times New Roman" pitchFamily="18" charset="0"/>
              </a:rPr>
              <a:t>The issue is whether an efficient node coordination (i.e., lower</a:t>
            </a:r>
            <a:r>
              <a:rPr lang="en-US" sz="2100" b="1" dirty="0" smtClean="0">
                <a:latin typeface="Times New Roman" pitchFamily="18" charset="0"/>
                <a:ea typeface="Cambria Math"/>
                <a:cs typeface="Times New Roman" pitchFamily="18" charset="0"/>
              </a:rPr>
              <a:t> </a:t>
            </a:r>
            <a:r>
              <a:rPr lang="en-US" sz="2100" dirty="0" smtClean="0">
                <a:latin typeface="Times New Roman" pitchFamily="18" charset="0"/>
                <a:cs typeface="Times New Roman" pitchFamily="18" charset="0"/>
              </a:rPr>
              <a:t>expected</a:t>
            </a:r>
            <a:r>
              <a:rPr lang="el-GR" sz="2100" dirty="0" smtClean="0">
                <a:latin typeface="Times New Roman" pitchFamily="18" charset="0"/>
                <a:cs typeface="Times New Roman" pitchFamily="18" charset="0"/>
              </a:rPr>
              <a:t> </a:t>
            </a:r>
            <a:r>
              <a:rPr lang="en-US" sz="2100" dirty="0" smtClean="0">
                <a:latin typeface="Times New Roman" pitchFamily="18" charset="0"/>
                <a:cs typeface="Times New Roman" pitchFamily="18" charset="0"/>
              </a:rPr>
              <a:t>costs - individual</a:t>
            </a:r>
            <a:r>
              <a:rPr lang="el-GR" sz="2100" dirty="0" smtClean="0">
                <a:latin typeface="Times New Roman" pitchFamily="18" charset="0"/>
                <a:cs typeface="Times New Roman" pitchFamily="18" charset="0"/>
              </a:rPr>
              <a:t>/</a:t>
            </a:r>
            <a:r>
              <a:rPr lang="en-US" sz="2100" dirty="0" smtClean="0">
                <a:latin typeface="Times New Roman" pitchFamily="18" charset="0"/>
                <a:cs typeface="Times New Roman" pitchFamily="18" charset="0"/>
              </a:rPr>
              <a:t>total</a:t>
            </a:r>
            <a:r>
              <a:rPr lang="el-GR" sz="2100" dirty="0" smtClean="0">
                <a:latin typeface="Times New Roman" pitchFamily="18" charset="0"/>
                <a:cs typeface="Times New Roman" pitchFamily="18" charset="0"/>
              </a:rPr>
              <a:t>) </a:t>
            </a:r>
            <a:r>
              <a:rPr lang="en-US" sz="2100" dirty="0" smtClean="0">
                <a:latin typeface="Times New Roman" pitchFamily="18" charset="0"/>
                <a:cs typeface="Times New Roman" pitchFamily="18" charset="0"/>
              </a:rPr>
              <a:t>can be achieved without node coalitions or contracts</a:t>
            </a:r>
          </a:p>
          <a:p>
            <a:pPr>
              <a:lnSpc>
                <a:spcPct val="150000"/>
              </a:lnSpc>
              <a:buSzPct val="85000"/>
              <a:buFont typeface="Arial" pitchFamily="34" charset="0"/>
              <a:buChar char="•"/>
            </a:pPr>
            <a:r>
              <a:rPr lang="en-US" sz="2100" dirty="0" smtClean="0">
                <a:latin typeface="Times New Roman" pitchFamily="18" charset="0"/>
                <a:cs typeface="Times New Roman" pitchFamily="18" charset="0"/>
              </a:rPr>
              <a:t>Mean: Quantity Discount from the Supplier </a:t>
            </a:r>
          </a:p>
          <a:p>
            <a:pPr>
              <a:lnSpc>
                <a:spcPct val="150000"/>
              </a:lnSpc>
              <a:buClrTx/>
              <a:buSzPct val="85000"/>
              <a:buNone/>
            </a:pPr>
            <a:r>
              <a:rPr lang="en-US" sz="2100" dirty="0" smtClean="0">
                <a:latin typeface="Times New Roman" pitchFamily="18" charset="0"/>
                <a:cs typeface="Times New Roman" pitchFamily="18" charset="0"/>
              </a:rPr>
              <a:t> 			 Supplier: the discount,</a:t>
            </a:r>
            <a:r>
              <a:rPr lang="el-GR" sz="2100" dirty="0" smtClean="0">
                <a:latin typeface="Times New Roman" pitchFamily="18" charset="0"/>
                <a:cs typeface="Times New Roman" pitchFamily="18" charset="0"/>
              </a:rPr>
              <a:t> </a:t>
            </a:r>
            <a:r>
              <a:rPr lang="en-US" sz="2100" dirty="0" smtClean="0">
                <a:latin typeface="Times New Roman" pitchFamily="18" charset="0"/>
                <a:cs typeface="Times New Roman" pitchFamily="18" charset="0"/>
              </a:rPr>
              <a:t>P(Q)</a:t>
            </a:r>
            <a:r>
              <a:rPr lang="el-GR" sz="2100" dirty="0" smtClean="0">
                <a:latin typeface="Times New Roman" pitchFamily="18" charset="0"/>
                <a:cs typeface="Times New Roman" pitchFamily="18" charset="0"/>
              </a:rPr>
              <a:t>, </a:t>
            </a:r>
            <a:r>
              <a:rPr lang="en-US" sz="2100" dirty="0" smtClean="0">
                <a:latin typeface="Times New Roman" pitchFamily="18" charset="0"/>
                <a:cs typeface="Times New Roman" pitchFamily="18" charset="0"/>
              </a:rPr>
              <a:t>which he will offer to Retailer</a:t>
            </a:r>
          </a:p>
          <a:p>
            <a:pPr>
              <a:buSzPct val="85000"/>
              <a:buNone/>
            </a:pPr>
            <a:r>
              <a:rPr lang="en-US" sz="2100" dirty="0" smtClean="0">
                <a:latin typeface="Times New Roman" pitchFamily="18" charset="0"/>
                <a:cs typeface="Times New Roman" pitchFamily="18" charset="0"/>
              </a:rPr>
              <a:t>	Decisions: 	</a:t>
            </a:r>
          </a:p>
          <a:p>
            <a:pPr>
              <a:buClrTx/>
              <a:buSzPct val="85000"/>
              <a:buNone/>
            </a:pPr>
            <a:r>
              <a:rPr lang="en-US" sz="2100" dirty="0" smtClean="0">
                <a:latin typeface="Times New Roman" pitchFamily="18" charset="0"/>
                <a:cs typeface="Times New Roman" pitchFamily="18" charset="0"/>
              </a:rPr>
              <a:t>			 Retailer: the </a:t>
            </a:r>
            <a:r>
              <a:rPr lang="en-GB" sz="2100" dirty="0" smtClean="0">
                <a:latin typeface="Times New Roman" pitchFamily="18" charset="0"/>
                <a:cs typeface="Times New Roman" pitchFamily="18" charset="0"/>
              </a:rPr>
              <a:t>order quantity </a:t>
            </a:r>
            <a:r>
              <a:rPr lang="en-US" sz="2100" dirty="0" smtClean="0">
                <a:latin typeface="Times New Roman" pitchFamily="18" charset="0"/>
                <a:cs typeface="Times New Roman" pitchFamily="18" charset="0"/>
              </a:rPr>
              <a:t>(Q)</a:t>
            </a:r>
          </a:p>
          <a:p>
            <a:pPr>
              <a:lnSpc>
                <a:spcPct val="150000"/>
              </a:lnSpc>
              <a:buSzPct val="85000"/>
              <a:buFont typeface="Arial" pitchFamily="34" charset="0"/>
              <a:buChar char="•"/>
            </a:pPr>
            <a:r>
              <a:rPr lang="en-GB" sz="2100" dirty="0" err="1" smtClean="0">
                <a:latin typeface="Times New Roman" pitchFamily="18" charset="0"/>
                <a:cs typeface="Times New Roman" pitchFamily="18" charset="0"/>
              </a:rPr>
              <a:t>Stackelberg</a:t>
            </a:r>
            <a:r>
              <a:rPr lang="en-GB" sz="2100" dirty="0" smtClean="0">
                <a:latin typeface="Times New Roman" pitchFamily="18" charset="0"/>
                <a:cs typeface="Times New Roman" pitchFamily="18" charset="0"/>
              </a:rPr>
              <a:t> game, with </a:t>
            </a:r>
            <a:r>
              <a:rPr lang="en-US" sz="2100" dirty="0" smtClean="0">
                <a:latin typeface="Times New Roman" pitchFamily="18" charset="0"/>
                <a:cs typeface="Times New Roman" pitchFamily="18" charset="0"/>
              </a:rPr>
              <a:t>Supplier as the </a:t>
            </a:r>
            <a:r>
              <a:rPr lang="en-GB" sz="2100" dirty="0" smtClean="0">
                <a:latin typeface="Times New Roman" pitchFamily="18" charset="0"/>
                <a:cs typeface="Times New Roman" pitchFamily="18" charset="0"/>
              </a:rPr>
              <a:t>leader </a:t>
            </a:r>
            <a:r>
              <a:rPr lang="en-US" sz="2100" dirty="0" smtClean="0">
                <a:latin typeface="Times New Roman" pitchFamily="18" charset="0"/>
                <a:cs typeface="Times New Roman" pitchFamily="18" charset="0"/>
              </a:rPr>
              <a:t>and Retailer as the follower</a:t>
            </a:r>
          </a:p>
          <a:p>
            <a:pPr>
              <a:lnSpc>
                <a:spcPct val="150000"/>
              </a:lnSpc>
              <a:buSzPct val="85000"/>
              <a:buFont typeface="Arial" pitchFamily="34" charset="0"/>
              <a:buChar char="•"/>
            </a:pPr>
            <a:r>
              <a:rPr lang="en-US" sz="2100" dirty="0" smtClean="0">
                <a:latin typeface="Times New Roman" pitchFamily="18" charset="0"/>
                <a:cs typeface="Times New Roman" pitchFamily="18" charset="0"/>
              </a:rPr>
              <a:t>Supplier’s cost function: T</a:t>
            </a:r>
            <a:r>
              <a:rPr lang="en-GB" sz="2100" dirty="0" smtClean="0"/>
              <a:t>C</a:t>
            </a:r>
            <a:r>
              <a:rPr lang="en-GB" sz="2100" baseline="-25000" dirty="0" smtClean="0"/>
              <a:t>S</a:t>
            </a:r>
            <a:r>
              <a:rPr lang="en-GB" sz="2100" dirty="0" smtClean="0"/>
              <a:t>(Q) = K</a:t>
            </a:r>
            <a:r>
              <a:rPr lang="en-GB" sz="2100" baseline="-25000" dirty="0" smtClean="0"/>
              <a:t>S</a:t>
            </a:r>
            <a:r>
              <a:rPr lang="en-GB" sz="2100" dirty="0" smtClean="0"/>
              <a:t>D/Q + P(Q)</a:t>
            </a:r>
            <a:endParaRPr lang="en-US" sz="2100" dirty="0" smtClean="0">
              <a:latin typeface="Times New Roman" pitchFamily="18" charset="0"/>
              <a:cs typeface="Times New Roman" pitchFamily="18" charset="0"/>
            </a:endParaRPr>
          </a:p>
          <a:p>
            <a:pPr>
              <a:lnSpc>
                <a:spcPct val="150000"/>
              </a:lnSpc>
              <a:buSzPct val="85000"/>
              <a:buFont typeface="Arial" pitchFamily="34" charset="0"/>
              <a:buChar char="•"/>
            </a:pPr>
            <a:r>
              <a:rPr lang="en-US" sz="2100" dirty="0" smtClean="0">
                <a:latin typeface="Times New Roman" pitchFamily="18" charset="0"/>
                <a:cs typeface="Times New Roman" pitchFamily="18" charset="0"/>
              </a:rPr>
              <a:t>Retailer’s cost function: T</a:t>
            </a:r>
            <a:r>
              <a:rPr lang="en-GB" sz="2100" dirty="0" smtClean="0"/>
              <a:t>C</a:t>
            </a:r>
            <a:r>
              <a:rPr lang="en-GB" sz="2100" baseline="-25000" dirty="0" smtClean="0"/>
              <a:t>R</a:t>
            </a:r>
            <a:r>
              <a:rPr lang="en-GB" sz="2100" dirty="0" smtClean="0"/>
              <a:t>(Q) = K</a:t>
            </a:r>
            <a:r>
              <a:rPr lang="en-GB" sz="2100" baseline="-25000" dirty="0" smtClean="0"/>
              <a:t>R</a:t>
            </a:r>
            <a:r>
              <a:rPr lang="en-GB" sz="2100" dirty="0" smtClean="0"/>
              <a:t>D/Q + H</a:t>
            </a:r>
            <a:r>
              <a:rPr lang="en-GB" sz="2100" baseline="-25000" dirty="0" smtClean="0"/>
              <a:t>R</a:t>
            </a:r>
            <a:r>
              <a:rPr lang="en-GB" sz="2100" dirty="0" smtClean="0"/>
              <a:t>Q/</a:t>
            </a:r>
            <a:r>
              <a:rPr lang="en-GB" sz="2100" dirty="0" smtClean="0">
                <a:latin typeface="Times New Roman" pitchFamily="18" charset="0"/>
                <a:cs typeface="Times New Roman" pitchFamily="18" charset="0"/>
              </a:rPr>
              <a:t>2</a:t>
            </a:r>
            <a:r>
              <a:rPr lang="en-US" sz="2100" dirty="0" smtClean="0"/>
              <a:t> - </a:t>
            </a:r>
            <a:r>
              <a:rPr lang="en-GB" sz="2100" dirty="0" smtClean="0"/>
              <a:t>P(Q)</a:t>
            </a:r>
          </a:p>
          <a:p>
            <a:pPr>
              <a:lnSpc>
                <a:spcPct val="150000"/>
              </a:lnSpc>
              <a:buClrTx/>
              <a:buSzPct val="85000"/>
              <a:buFont typeface="Wingdings" pitchFamily="2" charset="2"/>
              <a:buChar char="Ø"/>
            </a:pPr>
            <a:endParaRPr lang="el-GR" sz="2000" dirty="0" smtClean="0">
              <a:latin typeface="Times New Roman" pitchFamily="18" charset="0"/>
              <a:cs typeface="Times New Roman" pitchFamily="18" charset="0"/>
            </a:endParaRPr>
          </a:p>
          <a:p>
            <a:pPr>
              <a:lnSpc>
                <a:spcPct val="150000"/>
              </a:lnSpc>
              <a:buClrTx/>
              <a:buSzPct val="85000"/>
              <a:buNone/>
            </a:pPr>
            <a:endParaRPr lang="en-US" sz="2000" dirty="0" smtClean="0">
              <a:latin typeface="Times New Roman" pitchFamily="18" charset="0"/>
              <a:cs typeface="Times New Roman" pitchFamily="18" charset="0"/>
            </a:endParaRPr>
          </a:p>
        </p:txBody>
      </p:sp>
      <p:sp>
        <p:nvSpPr>
          <p:cNvPr id="4" name="3 - Θέση ημερομηνίας"/>
          <p:cNvSpPr>
            <a:spLocks noGrp="1"/>
          </p:cNvSpPr>
          <p:nvPr>
            <p:ph type="dt" sz="half" idx="10"/>
          </p:nvPr>
        </p:nvSpPr>
        <p:spPr>
          <a:xfrm>
            <a:off x="7696200" y="76200"/>
            <a:ext cx="1295400" cy="288925"/>
          </a:xfrm>
        </p:spPr>
        <p:txBody>
          <a:bodyPr/>
          <a:lstStyle/>
          <a:p>
            <a:r>
              <a:rPr lang="el-GR" dirty="0" smtClean="0"/>
              <a:t>           </a:t>
            </a:r>
            <a:fld id="{CAC43C01-A7D2-48B6-9F04-3C2B7BEA6706}" type="datetime1">
              <a:rPr lang="el-GR" smtClean="0">
                <a:latin typeface="Times New Roman" pitchFamily="18" charset="0"/>
                <a:cs typeface="Times New Roman" pitchFamily="18" charset="0"/>
              </a:rPr>
              <a:pPr/>
              <a:t>4/6/2015</a:t>
            </a:fld>
            <a:endParaRPr lang="en-US" dirty="0">
              <a:latin typeface="Times New Roman" pitchFamily="18" charset="0"/>
              <a:cs typeface="Times New Roman" pitchFamily="18" charset="0"/>
            </a:endParaRPr>
          </a:p>
        </p:txBody>
      </p:sp>
      <p:sp>
        <p:nvSpPr>
          <p:cNvPr id="5" name="4 - Θέση αριθμού διαφάνειας"/>
          <p:cNvSpPr>
            <a:spLocks noGrp="1"/>
          </p:cNvSpPr>
          <p:nvPr>
            <p:ph type="sldNum" sz="quarter" idx="12"/>
          </p:nvPr>
        </p:nvSpPr>
        <p:spPr/>
        <p:txBody>
          <a:bodyPr/>
          <a:lstStyle/>
          <a:p>
            <a:fld id="{7975E393-6FAD-47E8-84EB-8529040947E8}" type="slidenum">
              <a:rPr lang="en-US" smtClean="0"/>
              <a:pPr/>
              <a:t>11</a:t>
            </a:fld>
            <a:endParaRPr lang="en-US" dirty="0"/>
          </a:p>
        </p:txBody>
      </p:sp>
      <p:sp>
        <p:nvSpPr>
          <p:cNvPr id="6" name="22 - Αριστερό άγκιστρο"/>
          <p:cNvSpPr/>
          <p:nvPr/>
        </p:nvSpPr>
        <p:spPr>
          <a:xfrm>
            <a:off x="1857356" y="3493694"/>
            <a:ext cx="180000" cy="864000"/>
          </a:xfrm>
          <a:prstGeom prst="leftBrace">
            <a:avLst/>
          </a:prstGeom>
          <a:ln>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lnSpc>
                <a:spcPct val="150000"/>
              </a:lnSpc>
            </a:pPr>
            <a:endParaRPr lang="en-US" b="1" dirty="0">
              <a:solidFill>
                <a:sysClr val="windowText" lastClr="00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3" presetClass="entr" presetSubtype="1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par>
                                <p:cTn id="18" presetID="1" presetClass="entr" presetSubtype="0" fill="hold" grpId="0"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457200"/>
            <a:ext cx="8686800" cy="533400"/>
          </a:xfrm>
        </p:spPr>
        <p:txBody>
          <a:bodyPr>
            <a:normAutofit/>
          </a:bodyPr>
          <a:lstStyle/>
          <a:p>
            <a:pPr algn="ctr"/>
            <a:r>
              <a:rPr lang="en-US" sz="2800" b="1" dirty="0" smtClean="0">
                <a:solidFill>
                  <a:schemeClr val="tx1"/>
                </a:solidFill>
                <a:latin typeface="Times New Roman" pitchFamily="18" charset="0"/>
                <a:cs typeface="Times New Roman" pitchFamily="18" charset="0"/>
              </a:rPr>
              <a:t>Complete Information</a:t>
            </a:r>
            <a:endParaRPr lang="en-US" sz="2800" b="1" dirty="0">
              <a:solidFill>
                <a:schemeClr val="tx1"/>
              </a:solidFill>
              <a:latin typeface="Times New Roman" pitchFamily="18" charset="0"/>
              <a:cs typeface="Times New Roman" pitchFamily="18" charset="0"/>
            </a:endParaRPr>
          </a:p>
        </p:txBody>
      </p:sp>
      <p:sp>
        <p:nvSpPr>
          <p:cNvPr id="3" name="2 - Θέση περιεχομένου"/>
          <p:cNvSpPr>
            <a:spLocks noGrp="1"/>
          </p:cNvSpPr>
          <p:nvPr>
            <p:ph idx="1"/>
          </p:nvPr>
        </p:nvSpPr>
        <p:spPr>
          <a:xfrm>
            <a:off x="228600" y="1071546"/>
            <a:ext cx="8686800" cy="5500726"/>
          </a:xfrm>
        </p:spPr>
        <p:txBody>
          <a:bodyPr>
            <a:noAutofit/>
          </a:bodyPr>
          <a:lstStyle/>
          <a:p>
            <a:pPr>
              <a:buClrTx/>
              <a:buSzPct val="85000"/>
              <a:buFont typeface="Wingdings" pitchFamily="2" charset="2"/>
              <a:buChar char="Ø"/>
            </a:pPr>
            <a:endParaRPr lang="en-US" sz="2100" dirty="0" smtClean="0">
              <a:latin typeface="Times New Roman" pitchFamily="18" charset="0"/>
              <a:cs typeface="Times New Roman" pitchFamily="18" charset="0"/>
            </a:endParaRPr>
          </a:p>
          <a:p>
            <a:pPr>
              <a:lnSpc>
                <a:spcPct val="150000"/>
              </a:lnSpc>
              <a:buSzPct val="85000"/>
              <a:buFont typeface="Arial" pitchFamily="34" charset="0"/>
              <a:buChar char="•"/>
            </a:pPr>
            <a:r>
              <a:rPr lang="en-US" sz="2100" dirty="0" smtClean="0">
                <a:latin typeface="Times New Roman" pitchFamily="18" charset="0"/>
                <a:cs typeface="Times New Roman" pitchFamily="18" charset="0"/>
              </a:rPr>
              <a:t>Supplier knows the real value of retailer’s holing cost</a:t>
            </a:r>
          </a:p>
          <a:p>
            <a:pPr>
              <a:lnSpc>
                <a:spcPct val="150000"/>
              </a:lnSpc>
              <a:buSzPct val="85000"/>
              <a:buFont typeface="Arial" pitchFamily="34" charset="0"/>
              <a:buChar char="•"/>
            </a:pPr>
            <a:r>
              <a:rPr lang="en-US" sz="2100" dirty="0" smtClean="0">
                <a:latin typeface="Times New Roman" pitchFamily="18" charset="0"/>
                <a:cs typeface="Times New Roman" pitchFamily="18" charset="0"/>
              </a:rPr>
              <a:t>It is known that the chain could be coordinated </a:t>
            </a:r>
          </a:p>
          <a:p>
            <a:pPr>
              <a:lnSpc>
                <a:spcPct val="150000"/>
              </a:lnSpc>
              <a:buSzPct val="85000"/>
              <a:buFont typeface="Arial" pitchFamily="34" charset="0"/>
              <a:buChar char="•"/>
            </a:pPr>
            <a:r>
              <a:rPr lang="en-US" sz="2100" dirty="0" smtClean="0">
                <a:latin typeface="Times New Roman" pitchFamily="18" charset="0"/>
                <a:cs typeface="Times New Roman" pitchFamily="18" charset="0"/>
              </a:rPr>
              <a:t>Supplier provides in the order quantity </a:t>
            </a:r>
            <a:r>
              <a:rPr lang="en-GB" sz="2100" b="1" dirty="0" smtClean="0"/>
              <a:t>Q</a:t>
            </a:r>
            <a:r>
              <a:rPr lang="en-GB" sz="2100" b="1" baseline="30000" dirty="0" smtClean="0"/>
              <a:t>*</a:t>
            </a:r>
            <a:r>
              <a:rPr lang="en-US" sz="2100" b="1" baseline="-25000" dirty="0" smtClean="0"/>
              <a:t>J</a:t>
            </a:r>
            <a:r>
              <a:rPr lang="el-GR" sz="2100" b="1" dirty="0" smtClean="0"/>
              <a:t> </a:t>
            </a:r>
            <a:r>
              <a:rPr lang="en-US" sz="2100" b="1" dirty="0" smtClean="0"/>
              <a:t>= </a:t>
            </a:r>
            <a:r>
              <a:rPr lang="en-GB" sz="2100" b="1" dirty="0" smtClean="0"/>
              <a:t>{</a:t>
            </a:r>
            <a:r>
              <a:rPr lang="en-GB" sz="2100" b="1" dirty="0" smtClean="0">
                <a:latin typeface="Times New Roman" pitchFamily="18" charset="0"/>
                <a:cs typeface="Times New Roman" pitchFamily="18" charset="0"/>
              </a:rPr>
              <a:t>2</a:t>
            </a:r>
            <a:r>
              <a:rPr lang="en-GB" sz="2100" b="1" dirty="0" smtClean="0"/>
              <a:t>(K</a:t>
            </a:r>
            <a:r>
              <a:rPr lang="en-GB" sz="2100" b="1" baseline="-25000" dirty="0" smtClean="0"/>
              <a:t>S</a:t>
            </a:r>
            <a:r>
              <a:rPr lang="en-GB" sz="2100" b="1" dirty="0" smtClean="0"/>
              <a:t> + K</a:t>
            </a:r>
            <a:r>
              <a:rPr lang="en-GB" sz="2100" b="1" baseline="-25000" dirty="0" smtClean="0"/>
              <a:t>R</a:t>
            </a:r>
            <a:r>
              <a:rPr lang="en-GB" sz="2100" b="1" dirty="0" smtClean="0"/>
              <a:t>)D/H</a:t>
            </a:r>
            <a:r>
              <a:rPr lang="en-GB" sz="2100" b="1" baseline="-25000" dirty="0" smtClean="0"/>
              <a:t>R</a:t>
            </a:r>
            <a:r>
              <a:rPr lang="en-GB" sz="2100" b="1" dirty="0" smtClean="0"/>
              <a:t>}</a:t>
            </a:r>
            <a:r>
              <a:rPr lang="en-GB" sz="2100" b="1" baseline="30000" dirty="0" smtClean="0"/>
              <a:t>1/2</a:t>
            </a:r>
            <a:r>
              <a:rPr lang="en-GB" sz="2100" b="1" dirty="0" smtClean="0"/>
              <a:t>                  </a:t>
            </a:r>
            <a:r>
              <a:rPr lang="en-US" sz="2100" dirty="0" smtClean="0">
                <a:latin typeface="Times New Roman" pitchFamily="18" charset="0"/>
                <a:cs typeface="Times New Roman" pitchFamily="18" charset="0"/>
              </a:rPr>
              <a:t>the discount </a:t>
            </a:r>
            <a:r>
              <a:rPr lang="en-GB" sz="2100" b="1" dirty="0" smtClean="0"/>
              <a:t>Y</a:t>
            </a:r>
            <a:r>
              <a:rPr lang="en-GB" sz="2100" b="1" baseline="30000" dirty="0" smtClean="0"/>
              <a:t> *</a:t>
            </a:r>
            <a:r>
              <a:rPr lang="el-GR" sz="2100" b="1" dirty="0" smtClean="0"/>
              <a:t> </a:t>
            </a:r>
            <a:r>
              <a:rPr lang="en-GB" sz="2100" b="1" dirty="0" smtClean="0"/>
              <a:t>=</a:t>
            </a:r>
            <a:r>
              <a:rPr lang="el-GR" sz="2100" b="1" dirty="0" smtClean="0"/>
              <a:t> </a:t>
            </a:r>
            <a:r>
              <a:rPr lang="en-GB" sz="2100" b="1" dirty="0" smtClean="0"/>
              <a:t>K</a:t>
            </a:r>
            <a:r>
              <a:rPr lang="en-GB" sz="2100" b="1" baseline="-25000" dirty="0" smtClean="0"/>
              <a:t>R</a:t>
            </a:r>
            <a:r>
              <a:rPr lang="en-GB" sz="2100" b="1" dirty="0" smtClean="0"/>
              <a:t>D/Q</a:t>
            </a:r>
            <a:r>
              <a:rPr lang="en-GB" sz="2100" b="1" baseline="30000" dirty="0" smtClean="0"/>
              <a:t>*</a:t>
            </a:r>
            <a:r>
              <a:rPr lang="en-US" sz="2100" b="1" baseline="-25000" dirty="0" smtClean="0"/>
              <a:t>J</a:t>
            </a:r>
            <a:r>
              <a:rPr lang="en-GB" sz="2100" b="1" dirty="0" smtClean="0"/>
              <a:t> + H</a:t>
            </a:r>
            <a:r>
              <a:rPr lang="en-GB" sz="2100" b="1" baseline="-25000" dirty="0" smtClean="0"/>
              <a:t>R</a:t>
            </a:r>
            <a:r>
              <a:rPr lang="en-GB" sz="2100" b="1" dirty="0" smtClean="0"/>
              <a:t>Q</a:t>
            </a:r>
            <a:r>
              <a:rPr lang="en-GB" sz="2100" b="1" baseline="30000" dirty="0" smtClean="0"/>
              <a:t>*</a:t>
            </a:r>
            <a:r>
              <a:rPr lang="en-US" sz="2100" b="1" baseline="-25000" dirty="0" smtClean="0"/>
              <a:t>J</a:t>
            </a:r>
            <a:r>
              <a:rPr lang="en-GB" sz="2100" b="1" dirty="0" smtClean="0"/>
              <a:t> /</a:t>
            </a:r>
            <a:r>
              <a:rPr lang="en-GB" sz="2100" b="1" dirty="0" smtClean="0">
                <a:latin typeface="Times New Roman" pitchFamily="18" charset="0"/>
                <a:cs typeface="Times New Roman" pitchFamily="18" charset="0"/>
              </a:rPr>
              <a:t>2</a:t>
            </a:r>
            <a:r>
              <a:rPr lang="en-US" sz="2100" b="1" dirty="0" smtClean="0"/>
              <a:t> –</a:t>
            </a:r>
            <a:r>
              <a:rPr lang="en-GB" sz="2100" b="1" dirty="0" smtClean="0"/>
              <a:t>(</a:t>
            </a:r>
            <a:r>
              <a:rPr lang="en-GB" sz="2100" b="1" dirty="0" smtClean="0">
                <a:latin typeface="Times New Roman" pitchFamily="18" charset="0"/>
                <a:cs typeface="Times New Roman" pitchFamily="18" charset="0"/>
              </a:rPr>
              <a:t>2</a:t>
            </a:r>
            <a:r>
              <a:rPr lang="en-GB" sz="2100" b="1" dirty="0" smtClean="0"/>
              <a:t>K</a:t>
            </a:r>
            <a:r>
              <a:rPr lang="en-GB" sz="2100" b="1" baseline="-25000" dirty="0" smtClean="0"/>
              <a:t>R</a:t>
            </a:r>
            <a:r>
              <a:rPr lang="en-GB" sz="2100" b="1" dirty="0" smtClean="0"/>
              <a:t>DH</a:t>
            </a:r>
            <a:r>
              <a:rPr lang="en-GB" sz="2100" b="1" baseline="-25000" dirty="0" smtClean="0"/>
              <a:t>R</a:t>
            </a:r>
            <a:r>
              <a:rPr lang="en-GB" sz="2100" b="1" dirty="0" smtClean="0"/>
              <a:t>)</a:t>
            </a:r>
            <a:r>
              <a:rPr lang="en-GB" sz="2100" b="1" baseline="30000" dirty="0" smtClean="0"/>
              <a:t>1/2</a:t>
            </a:r>
            <a:r>
              <a:rPr lang="el-GR" sz="2100" b="1" dirty="0" smtClean="0">
                <a:latin typeface="Times New Roman" pitchFamily="18" charset="0"/>
                <a:cs typeface="Times New Roman" pitchFamily="18" charset="0"/>
              </a:rPr>
              <a:t> </a:t>
            </a:r>
            <a:endParaRPr lang="en-US" sz="2100" b="1" dirty="0" smtClean="0">
              <a:latin typeface="Times New Roman" pitchFamily="18" charset="0"/>
              <a:cs typeface="Times New Roman" pitchFamily="18" charset="0"/>
            </a:endParaRPr>
          </a:p>
          <a:p>
            <a:pPr>
              <a:lnSpc>
                <a:spcPct val="150000"/>
              </a:lnSpc>
              <a:buSzPct val="85000"/>
              <a:buFont typeface="Arial" pitchFamily="34" charset="0"/>
              <a:buChar char="•"/>
            </a:pPr>
            <a:r>
              <a:rPr lang="el-GR" sz="2100" b="1" dirty="0" smtClean="0">
                <a:latin typeface="Times New Roman" pitchFamily="18" charset="0"/>
                <a:cs typeface="Times New Roman" pitchFamily="18" charset="0"/>
              </a:rPr>
              <a:t>Τ</a:t>
            </a:r>
            <a:r>
              <a:rPr lang="en-GB" sz="2100" b="1" dirty="0" smtClean="0"/>
              <a:t>C</a:t>
            </a:r>
            <a:r>
              <a:rPr lang="en-GB" sz="2100" b="1" baseline="-25000" dirty="0" smtClean="0"/>
              <a:t>S</a:t>
            </a:r>
            <a:r>
              <a:rPr lang="en-GB" sz="2100" b="1" dirty="0" smtClean="0"/>
              <a:t>(Q</a:t>
            </a:r>
            <a:r>
              <a:rPr lang="en-GB" sz="2100" b="1" baseline="30000" dirty="0" smtClean="0"/>
              <a:t>*</a:t>
            </a:r>
            <a:r>
              <a:rPr lang="en-US" sz="2100" b="1" baseline="-25000" dirty="0" smtClean="0"/>
              <a:t>J </a:t>
            </a:r>
            <a:r>
              <a:rPr lang="en-GB" sz="2100" b="1" dirty="0" smtClean="0"/>
              <a:t>) =</a:t>
            </a:r>
            <a:r>
              <a:rPr lang="en-US" sz="2100" b="1" dirty="0" smtClean="0">
                <a:latin typeface="Times New Roman" pitchFamily="18" charset="0"/>
                <a:cs typeface="Times New Roman" pitchFamily="18" charset="0"/>
              </a:rPr>
              <a:t> (</a:t>
            </a:r>
            <a:r>
              <a:rPr lang="en-GB" sz="2100" b="1" dirty="0" smtClean="0">
                <a:latin typeface="Times New Roman" pitchFamily="18" charset="0"/>
                <a:cs typeface="Times New Roman" pitchFamily="18" charset="0"/>
              </a:rPr>
              <a:t>2</a:t>
            </a:r>
            <a:r>
              <a:rPr lang="en-GB" sz="2100" b="1" dirty="0" smtClean="0"/>
              <a:t>DH</a:t>
            </a:r>
            <a:r>
              <a:rPr lang="en-GB" sz="2100" b="1" baseline="-25000" dirty="0" smtClean="0"/>
              <a:t>R</a:t>
            </a:r>
            <a:r>
              <a:rPr lang="en-GB" sz="2100" b="1" dirty="0" smtClean="0"/>
              <a:t>)</a:t>
            </a:r>
            <a:r>
              <a:rPr lang="en-GB" sz="2100" b="1" baseline="30000" dirty="0" smtClean="0"/>
              <a:t>1/2</a:t>
            </a:r>
            <a:r>
              <a:rPr lang="el-GR" sz="2100" b="1" dirty="0" smtClean="0">
                <a:latin typeface="Times New Roman" pitchFamily="18" charset="0"/>
                <a:cs typeface="Times New Roman" pitchFamily="18" charset="0"/>
              </a:rPr>
              <a:t> </a:t>
            </a:r>
            <a:r>
              <a:rPr lang="en-US" sz="2100" b="1" dirty="0" smtClean="0">
                <a:latin typeface="Times New Roman" pitchFamily="18" charset="0"/>
                <a:cs typeface="Times New Roman" pitchFamily="18" charset="0"/>
              </a:rPr>
              <a:t>{(</a:t>
            </a:r>
            <a:r>
              <a:rPr lang="en-GB" sz="2100" b="1" dirty="0" smtClean="0"/>
              <a:t>K</a:t>
            </a:r>
            <a:r>
              <a:rPr lang="en-GB" sz="2100" b="1" baseline="-25000" dirty="0" smtClean="0"/>
              <a:t>S</a:t>
            </a:r>
            <a:r>
              <a:rPr lang="en-GB" sz="2100" b="1" dirty="0" smtClean="0"/>
              <a:t> + K</a:t>
            </a:r>
            <a:r>
              <a:rPr lang="en-GB" sz="2100" b="1" baseline="-25000" dirty="0" smtClean="0"/>
              <a:t>R</a:t>
            </a:r>
            <a:r>
              <a:rPr lang="en-GB" sz="2100" b="1" dirty="0" smtClean="0"/>
              <a:t>)</a:t>
            </a:r>
            <a:r>
              <a:rPr lang="en-GB" sz="2100" b="1" baseline="30000" dirty="0" smtClean="0"/>
              <a:t>1/2</a:t>
            </a:r>
            <a:r>
              <a:rPr lang="en-GB" sz="2100" b="1" dirty="0" smtClean="0"/>
              <a:t> </a:t>
            </a:r>
            <a:r>
              <a:rPr lang="en-US" sz="2100" b="1" dirty="0" smtClean="0">
                <a:latin typeface="Times New Roman" pitchFamily="18" charset="0"/>
                <a:cs typeface="Times New Roman" pitchFamily="18" charset="0"/>
              </a:rPr>
              <a:t>-</a:t>
            </a:r>
            <a:r>
              <a:rPr lang="en-GB" sz="2100" b="1" dirty="0" smtClean="0"/>
              <a:t> K</a:t>
            </a:r>
            <a:r>
              <a:rPr lang="en-GB" sz="2100" b="1" baseline="-25000" dirty="0" smtClean="0"/>
              <a:t>R</a:t>
            </a:r>
            <a:r>
              <a:rPr lang="en-GB" sz="2100" b="1" baseline="30000" dirty="0" smtClean="0"/>
              <a:t>1/2</a:t>
            </a:r>
            <a:r>
              <a:rPr lang="en-US" sz="2100" b="1" dirty="0" smtClean="0">
                <a:latin typeface="Times New Roman" pitchFamily="18" charset="0"/>
                <a:cs typeface="Times New Roman" pitchFamily="18" charset="0"/>
              </a:rPr>
              <a:t>}</a:t>
            </a:r>
            <a:r>
              <a:rPr lang="el-GR" sz="2100" b="1" dirty="0" smtClean="0">
                <a:latin typeface="Times New Roman" pitchFamily="18" charset="0"/>
                <a:cs typeface="Times New Roman" pitchFamily="18" charset="0"/>
              </a:rPr>
              <a:t> </a:t>
            </a:r>
            <a:r>
              <a:rPr lang="en-US" sz="2100" b="1" dirty="0" smtClean="0">
                <a:latin typeface="Times New Roman" pitchFamily="18" charset="0"/>
                <a:cs typeface="Times New Roman" pitchFamily="18" charset="0"/>
              </a:rPr>
              <a:t>&lt;</a:t>
            </a:r>
            <a:r>
              <a:rPr lang="en-GB" sz="2100" b="1" dirty="0" smtClean="0"/>
              <a:t> C</a:t>
            </a:r>
            <a:r>
              <a:rPr lang="en-GB" sz="2100" b="1" baseline="-25000" dirty="0" smtClean="0"/>
              <a:t>S</a:t>
            </a:r>
            <a:r>
              <a:rPr lang="en-GB" sz="2100" b="1" dirty="0" smtClean="0"/>
              <a:t>(Q</a:t>
            </a:r>
            <a:r>
              <a:rPr lang="en-GB" sz="2100" b="1" baseline="30000" dirty="0" smtClean="0"/>
              <a:t>*</a:t>
            </a:r>
            <a:r>
              <a:rPr lang="en-GB" sz="2100" b="1" baseline="-25000" dirty="0" smtClean="0"/>
              <a:t>R</a:t>
            </a:r>
            <a:r>
              <a:rPr lang="en-GB" sz="2100" b="1" dirty="0" smtClean="0"/>
              <a:t>)</a:t>
            </a:r>
          </a:p>
          <a:p>
            <a:pPr>
              <a:lnSpc>
                <a:spcPct val="150000"/>
              </a:lnSpc>
              <a:buSzPct val="85000"/>
              <a:buFont typeface="Arial" pitchFamily="34" charset="0"/>
              <a:buChar char="•"/>
            </a:pPr>
            <a:r>
              <a:rPr lang="el-GR" sz="2100" b="1" dirty="0" smtClean="0">
                <a:latin typeface="Times New Roman" pitchFamily="18" charset="0"/>
                <a:cs typeface="Times New Roman" pitchFamily="18" charset="0"/>
              </a:rPr>
              <a:t>Τ</a:t>
            </a:r>
            <a:r>
              <a:rPr lang="en-GB" sz="2100" b="1" dirty="0" smtClean="0"/>
              <a:t>C</a:t>
            </a:r>
            <a:r>
              <a:rPr lang="en-GB" sz="2100" b="1" baseline="-25000" dirty="0" smtClean="0"/>
              <a:t>R</a:t>
            </a:r>
            <a:r>
              <a:rPr lang="en-GB" sz="2100" b="1" dirty="0" smtClean="0"/>
              <a:t>(Q</a:t>
            </a:r>
            <a:r>
              <a:rPr lang="en-GB" sz="2100" b="1" baseline="30000" dirty="0" smtClean="0"/>
              <a:t>*</a:t>
            </a:r>
            <a:r>
              <a:rPr lang="en-US" sz="2100" b="1" baseline="-25000" dirty="0" smtClean="0"/>
              <a:t>J</a:t>
            </a:r>
            <a:r>
              <a:rPr lang="el-GR" sz="2100" b="1" dirty="0" smtClean="0"/>
              <a:t>) </a:t>
            </a:r>
            <a:r>
              <a:rPr lang="en-US" sz="2100" b="1" dirty="0" smtClean="0"/>
              <a:t>=</a:t>
            </a:r>
            <a:r>
              <a:rPr lang="en-US" sz="2100" b="1" dirty="0" smtClean="0">
                <a:latin typeface="Times New Roman" pitchFamily="18" charset="0"/>
                <a:cs typeface="Times New Roman" pitchFamily="18" charset="0"/>
              </a:rPr>
              <a:t> </a:t>
            </a:r>
            <a:r>
              <a:rPr lang="en-GB" sz="2100" b="1" dirty="0" smtClean="0"/>
              <a:t>(</a:t>
            </a:r>
            <a:r>
              <a:rPr lang="en-GB" sz="2100" b="1" dirty="0" smtClean="0">
                <a:latin typeface="Times New Roman" pitchFamily="18" charset="0"/>
                <a:cs typeface="Times New Roman" pitchFamily="18" charset="0"/>
              </a:rPr>
              <a:t>2</a:t>
            </a:r>
            <a:r>
              <a:rPr lang="en-GB" sz="2100" b="1" dirty="0" smtClean="0"/>
              <a:t>K</a:t>
            </a:r>
            <a:r>
              <a:rPr lang="en-GB" sz="2100" b="1" baseline="-25000" dirty="0" smtClean="0"/>
              <a:t>R</a:t>
            </a:r>
            <a:r>
              <a:rPr lang="en-GB" sz="2100" b="1" dirty="0" smtClean="0"/>
              <a:t>DH</a:t>
            </a:r>
            <a:r>
              <a:rPr lang="en-GB" sz="2100" b="1" baseline="-25000" dirty="0" smtClean="0"/>
              <a:t>R</a:t>
            </a:r>
            <a:r>
              <a:rPr lang="en-GB" sz="2100" b="1" dirty="0" smtClean="0"/>
              <a:t>)</a:t>
            </a:r>
            <a:r>
              <a:rPr lang="en-GB" sz="2100" b="1" baseline="30000" dirty="0" smtClean="0"/>
              <a:t>1/2 </a:t>
            </a:r>
            <a:r>
              <a:rPr lang="en-US" sz="2100" b="1" dirty="0" smtClean="0"/>
              <a:t>=</a:t>
            </a:r>
            <a:r>
              <a:rPr lang="el-GR" sz="2100" b="1" dirty="0" smtClean="0"/>
              <a:t> </a:t>
            </a:r>
            <a:r>
              <a:rPr lang="en-GB" sz="2100" b="1" dirty="0" smtClean="0"/>
              <a:t>C</a:t>
            </a:r>
            <a:r>
              <a:rPr lang="en-GB" sz="2100" b="1" baseline="-25000" dirty="0" smtClean="0"/>
              <a:t>R</a:t>
            </a:r>
            <a:r>
              <a:rPr lang="en-GB" sz="2100" b="1" dirty="0" smtClean="0"/>
              <a:t>(Q</a:t>
            </a:r>
            <a:r>
              <a:rPr lang="en-GB" sz="2100" b="1" baseline="30000" dirty="0" smtClean="0"/>
              <a:t>*</a:t>
            </a:r>
            <a:r>
              <a:rPr lang="en-GB" sz="2100" b="1" baseline="-25000" dirty="0" smtClean="0"/>
              <a:t>R</a:t>
            </a:r>
            <a:r>
              <a:rPr lang="en-GB" sz="2100" b="1" dirty="0" smtClean="0"/>
              <a:t>)</a:t>
            </a:r>
            <a:r>
              <a:rPr lang="el-GR" sz="2100" b="1" dirty="0" smtClean="0">
                <a:latin typeface="Times New Roman" pitchFamily="18" charset="0"/>
                <a:cs typeface="Times New Roman" pitchFamily="18" charset="0"/>
              </a:rPr>
              <a:t> </a:t>
            </a:r>
            <a:endParaRPr lang="en-US" sz="2100" b="1" dirty="0" smtClean="0">
              <a:latin typeface="Times New Roman" pitchFamily="18" charset="0"/>
              <a:cs typeface="Times New Roman" pitchFamily="18" charset="0"/>
            </a:endParaRPr>
          </a:p>
          <a:p>
            <a:pPr>
              <a:lnSpc>
                <a:spcPct val="150000"/>
              </a:lnSpc>
              <a:buSzPct val="85000"/>
              <a:buFont typeface="Arial" pitchFamily="34" charset="0"/>
              <a:buChar char="•"/>
            </a:pPr>
            <a:r>
              <a:rPr lang="en-US" sz="2100" dirty="0" smtClean="0">
                <a:latin typeface="Times New Roman" pitchFamily="18" charset="0"/>
                <a:cs typeface="Times New Roman" pitchFamily="18" charset="0"/>
              </a:rPr>
              <a:t>Coordination</a:t>
            </a:r>
          </a:p>
          <a:p>
            <a:pPr>
              <a:lnSpc>
                <a:spcPct val="150000"/>
              </a:lnSpc>
              <a:buSzPct val="85000"/>
              <a:buFont typeface="Arial" pitchFamily="34" charset="0"/>
              <a:buChar char="•"/>
            </a:pPr>
            <a:r>
              <a:rPr lang="en-US" sz="2100" dirty="0" smtClean="0">
                <a:latin typeface="Times New Roman" pitchFamily="18" charset="0"/>
                <a:cs typeface="Times New Roman" pitchFamily="18" charset="0"/>
              </a:rPr>
              <a:t>Supplier takes all the profits which arise from the coordination</a:t>
            </a:r>
          </a:p>
          <a:p>
            <a:pPr>
              <a:lnSpc>
                <a:spcPct val="150000"/>
              </a:lnSpc>
              <a:buClrTx/>
              <a:buSzPct val="85000"/>
              <a:buFont typeface="Wingdings" pitchFamily="2" charset="2"/>
              <a:buChar char="Ø"/>
            </a:pPr>
            <a:endParaRPr lang="en-US" sz="2000" b="1" dirty="0" smtClean="0">
              <a:latin typeface="Times New Roman" pitchFamily="18" charset="0"/>
              <a:cs typeface="Times New Roman" pitchFamily="18" charset="0"/>
            </a:endParaRPr>
          </a:p>
          <a:p>
            <a:pPr>
              <a:lnSpc>
                <a:spcPct val="150000"/>
              </a:lnSpc>
              <a:buClrTx/>
              <a:buSzPct val="85000"/>
              <a:buFont typeface="Wingdings" pitchFamily="2" charset="2"/>
              <a:buChar char="Ø"/>
            </a:pPr>
            <a:endParaRPr lang="el-GR" sz="2000" dirty="0" smtClean="0">
              <a:latin typeface="Times New Roman" pitchFamily="18" charset="0"/>
              <a:cs typeface="Times New Roman" pitchFamily="18" charset="0"/>
            </a:endParaRPr>
          </a:p>
          <a:p>
            <a:pPr>
              <a:lnSpc>
                <a:spcPct val="150000"/>
              </a:lnSpc>
              <a:buClrTx/>
              <a:buSzPct val="85000"/>
              <a:buNone/>
            </a:pPr>
            <a:endParaRPr lang="en-US" sz="2000" dirty="0" smtClean="0">
              <a:latin typeface="Times New Roman" pitchFamily="18" charset="0"/>
              <a:cs typeface="Times New Roman" pitchFamily="18" charset="0"/>
            </a:endParaRPr>
          </a:p>
        </p:txBody>
      </p:sp>
      <p:sp>
        <p:nvSpPr>
          <p:cNvPr id="4" name="3 - Θέση ημερομηνίας"/>
          <p:cNvSpPr>
            <a:spLocks noGrp="1"/>
          </p:cNvSpPr>
          <p:nvPr>
            <p:ph type="dt" sz="half" idx="10"/>
          </p:nvPr>
        </p:nvSpPr>
        <p:spPr>
          <a:xfrm>
            <a:off x="7696200" y="76200"/>
            <a:ext cx="1295400" cy="288925"/>
          </a:xfrm>
        </p:spPr>
        <p:txBody>
          <a:bodyPr/>
          <a:lstStyle/>
          <a:p>
            <a:r>
              <a:rPr lang="el-GR" dirty="0" smtClean="0"/>
              <a:t>           </a:t>
            </a:r>
            <a:fld id="{CAC43C01-A7D2-48B6-9F04-3C2B7BEA6706}" type="datetime1">
              <a:rPr lang="el-GR" smtClean="0">
                <a:latin typeface="Times New Roman" pitchFamily="18" charset="0"/>
                <a:cs typeface="Times New Roman" pitchFamily="18" charset="0"/>
              </a:rPr>
              <a:pPr/>
              <a:t>4/6/2015</a:t>
            </a:fld>
            <a:endParaRPr lang="en-US" dirty="0">
              <a:latin typeface="Times New Roman" pitchFamily="18" charset="0"/>
              <a:cs typeface="Times New Roman" pitchFamily="18" charset="0"/>
            </a:endParaRPr>
          </a:p>
        </p:txBody>
      </p:sp>
      <p:sp>
        <p:nvSpPr>
          <p:cNvPr id="5" name="4 - Θέση αριθμού διαφάνειας"/>
          <p:cNvSpPr>
            <a:spLocks noGrp="1"/>
          </p:cNvSpPr>
          <p:nvPr>
            <p:ph type="sldNum" sz="quarter" idx="12"/>
          </p:nvPr>
        </p:nvSpPr>
        <p:spPr/>
        <p:txBody>
          <a:bodyPr/>
          <a:lstStyle/>
          <a:p>
            <a:fld id="{7975E393-6FAD-47E8-84EB-8529040947E8}" type="slidenum">
              <a:rPr lang="en-US" smtClean="0"/>
              <a:pPr/>
              <a:t>12</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457200"/>
            <a:ext cx="8686800" cy="533400"/>
          </a:xfrm>
        </p:spPr>
        <p:txBody>
          <a:bodyPr>
            <a:normAutofit/>
          </a:bodyPr>
          <a:lstStyle/>
          <a:p>
            <a:pPr algn="ctr"/>
            <a:r>
              <a:rPr lang="en-US" sz="2800" b="1" dirty="0" smtClean="0">
                <a:solidFill>
                  <a:schemeClr val="tx1"/>
                </a:solidFill>
                <a:latin typeface="Times New Roman" pitchFamily="18" charset="0"/>
                <a:cs typeface="Times New Roman" pitchFamily="18" charset="0"/>
              </a:rPr>
              <a:t>Asymmetry Information</a:t>
            </a:r>
            <a:endParaRPr lang="en-US" sz="2800" b="1" dirty="0">
              <a:solidFill>
                <a:schemeClr val="tx1"/>
              </a:solidFill>
              <a:latin typeface="Times New Roman" pitchFamily="18" charset="0"/>
              <a:cs typeface="Times New Roman" pitchFamily="18" charset="0"/>
            </a:endParaRPr>
          </a:p>
        </p:txBody>
      </p:sp>
      <p:sp>
        <p:nvSpPr>
          <p:cNvPr id="3" name="2 - Θέση περιεχομένου"/>
          <p:cNvSpPr>
            <a:spLocks noGrp="1"/>
          </p:cNvSpPr>
          <p:nvPr>
            <p:ph idx="1"/>
          </p:nvPr>
        </p:nvSpPr>
        <p:spPr>
          <a:xfrm>
            <a:off x="228600" y="1000108"/>
            <a:ext cx="8915400" cy="5572164"/>
          </a:xfrm>
        </p:spPr>
        <p:txBody>
          <a:bodyPr>
            <a:noAutofit/>
          </a:bodyPr>
          <a:lstStyle/>
          <a:p>
            <a:pPr>
              <a:lnSpc>
                <a:spcPct val="150000"/>
              </a:lnSpc>
              <a:buClrTx/>
              <a:buSzPct val="85000"/>
              <a:buFont typeface="Wingdings" pitchFamily="2" charset="2"/>
              <a:buChar char="Ø"/>
            </a:pPr>
            <a:endParaRPr lang="en-US" sz="1800" dirty="0" smtClean="0">
              <a:latin typeface="Times New Roman" pitchFamily="18" charset="0"/>
              <a:cs typeface="Times New Roman" pitchFamily="18" charset="0"/>
            </a:endParaRPr>
          </a:p>
          <a:p>
            <a:pPr>
              <a:lnSpc>
                <a:spcPct val="150000"/>
              </a:lnSpc>
              <a:buSzPct val="85000"/>
              <a:buFont typeface="Arial" pitchFamily="34" charset="0"/>
              <a:buChar char="•"/>
            </a:pPr>
            <a:r>
              <a:rPr lang="en-US" sz="2100" dirty="0" smtClean="0">
                <a:latin typeface="Times New Roman" pitchFamily="18" charset="0"/>
                <a:cs typeface="Times New Roman" pitchFamily="18" charset="0"/>
              </a:rPr>
              <a:t>According to Mechanism Design, the Supplier provides the quantity-price pair discount: </a:t>
            </a:r>
            <a:r>
              <a:rPr lang="en-US" sz="2100" b="1" dirty="0" smtClean="0">
                <a:latin typeface="Times New Roman" pitchFamily="18" charset="0"/>
                <a:cs typeface="Times New Roman" pitchFamily="18" charset="0"/>
              </a:rPr>
              <a:t>m ={</a:t>
            </a:r>
            <a:r>
              <a:rPr lang="en-GB" sz="2100" b="1" dirty="0" smtClean="0"/>
              <a:t>P(Q</a:t>
            </a:r>
            <a:r>
              <a:rPr lang="en-GB" sz="2100" b="1" baseline="-25000" dirty="0" smtClean="0"/>
              <a:t>L</a:t>
            </a:r>
            <a:r>
              <a:rPr lang="en-GB" sz="2100" b="1" dirty="0" smtClean="0"/>
              <a:t>) = Y</a:t>
            </a:r>
            <a:r>
              <a:rPr lang="en-GB" sz="2100" b="1" baseline="-25000" dirty="0" smtClean="0"/>
              <a:t>L</a:t>
            </a:r>
            <a:r>
              <a:rPr lang="en-GB" sz="2100" b="1" dirty="0" smtClean="0"/>
              <a:t>, P(Q</a:t>
            </a:r>
            <a:r>
              <a:rPr lang="en-GB" sz="2100" b="1" baseline="-25000" dirty="0" smtClean="0"/>
              <a:t>H</a:t>
            </a:r>
            <a:r>
              <a:rPr lang="en-GB" sz="2100" b="1" dirty="0" smtClean="0"/>
              <a:t>) = Y</a:t>
            </a:r>
            <a:r>
              <a:rPr lang="en-GB" sz="2100" b="1" baseline="-25000" dirty="0" smtClean="0"/>
              <a:t>H</a:t>
            </a:r>
            <a:r>
              <a:rPr lang="en-GB" sz="2100" b="1" dirty="0" smtClean="0"/>
              <a:t>} </a:t>
            </a:r>
          </a:p>
          <a:p>
            <a:pPr>
              <a:lnSpc>
                <a:spcPct val="150000"/>
              </a:lnSpc>
              <a:buClrTx/>
              <a:buSzPct val="85000"/>
              <a:buNone/>
            </a:pPr>
            <a:r>
              <a:rPr lang="en-US" sz="2100" dirty="0" smtClean="0">
                <a:latin typeface="Times New Roman" pitchFamily="18" charset="0"/>
                <a:cs typeface="Times New Roman" pitchFamily="18" charset="0"/>
              </a:rPr>
              <a:t>                                       without discount,</a:t>
            </a:r>
            <a:r>
              <a:rPr lang="en-GB" sz="2100" dirty="0" smtClean="0"/>
              <a:t> Q</a:t>
            </a:r>
            <a:r>
              <a:rPr lang="en-GB" sz="2100" baseline="30000" dirty="0" smtClean="0"/>
              <a:t>*</a:t>
            </a:r>
            <a:r>
              <a:rPr lang="en-GB" sz="2100" baseline="-25000" dirty="0" smtClean="0"/>
              <a:t>R</a:t>
            </a:r>
            <a:r>
              <a:rPr lang="en-US" sz="2100" dirty="0" smtClean="0">
                <a:latin typeface="Times New Roman" pitchFamily="18" charset="0"/>
                <a:cs typeface="Times New Roman" pitchFamily="18" charset="0"/>
              </a:rPr>
              <a:t> (i.e.,</a:t>
            </a:r>
            <a:r>
              <a:rPr lang="en-GB" sz="2100" dirty="0" smtClean="0"/>
              <a:t> Q</a:t>
            </a:r>
            <a:r>
              <a:rPr lang="en-GB" sz="2100" baseline="30000" dirty="0" smtClean="0"/>
              <a:t>*</a:t>
            </a:r>
            <a:r>
              <a:rPr lang="en-GB" sz="2100" baseline="-25000" dirty="0" smtClean="0"/>
              <a:t>R,L</a:t>
            </a:r>
            <a:r>
              <a:rPr lang="en-US" sz="2100" dirty="0" smtClean="0">
                <a:latin typeface="Times New Roman" pitchFamily="18" charset="0"/>
                <a:cs typeface="Times New Roman" pitchFamily="18" charset="0"/>
              </a:rPr>
              <a:t>, </a:t>
            </a:r>
            <a:r>
              <a:rPr lang="en-GB" sz="2100" dirty="0" smtClean="0"/>
              <a:t>Q</a:t>
            </a:r>
            <a:r>
              <a:rPr lang="en-GB" sz="2100" baseline="30000" dirty="0" smtClean="0"/>
              <a:t>*</a:t>
            </a:r>
            <a:r>
              <a:rPr lang="en-GB" sz="2100" baseline="-25000" dirty="0" smtClean="0"/>
              <a:t>R,H</a:t>
            </a:r>
            <a:r>
              <a:rPr lang="en-US" sz="2100" dirty="0" smtClean="0">
                <a:latin typeface="Times New Roman" pitchFamily="18" charset="0"/>
                <a:cs typeface="Times New Roman" pitchFamily="18" charset="0"/>
              </a:rPr>
              <a:t>)</a:t>
            </a:r>
          </a:p>
          <a:p>
            <a:pPr>
              <a:lnSpc>
                <a:spcPct val="150000"/>
              </a:lnSpc>
              <a:buClrTx/>
              <a:buSzPct val="85000"/>
              <a:buNone/>
            </a:pPr>
            <a:r>
              <a:rPr lang="en-US" sz="2100" dirty="0" smtClean="0">
                <a:latin typeface="Times New Roman" pitchFamily="18" charset="0"/>
                <a:cs typeface="Times New Roman" pitchFamily="18" charset="0"/>
              </a:rPr>
              <a:t>	Retailer’s options  </a:t>
            </a:r>
            <a:r>
              <a:rPr lang="el-GR" sz="2100" dirty="0" smtClean="0">
                <a:latin typeface="Times New Roman" pitchFamily="18" charset="0"/>
                <a:cs typeface="Times New Roman" pitchFamily="18" charset="0"/>
              </a:rPr>
              <a:t>     </a:t>
            </a:r>
            <a:r>
              <a:rPr lang="en-US" sz="2100" dirty="0" smtClean="0">
                <a:latin typeface="Times New Roman" pitchFamily="18" charset="0"/>
                <a:cs typeface="Times New Roman" pitchFamily="18" charset="0"/>
              </a:rPr>
              <a:t>discount corresponding to actual holding cost value</a:t>
            </a:r>
            <a:endParaRPr lang="el-GR" sz="2100" dirty="0" smtClean="0">
              <a:latin typeface="Times New Roman" pitchFamily="18" charset="0"/>
              <a:cs typeface="Times New Roman" pitchFamily="18" charset="0"/>
            </a:endParaRPr>
          </a:p>
          <a:p>
            <a:pPr>
              <a:lnSpc>
                <a:spcPct val="150000"/>
              </a:lnSpc>
              <a:buClrTx/>
              <a:buSzPct val="85000"/>
              <a:buNone/>
            </a:pPr>
            <a:r>
              <a:rPr lang="el-GR" sz="2100" dirty="0" smtClean="0">
                <a:latin typeface="Times New Roman" pitchFamily="18" charset="0"/>
                <a:cs typeface="Times New Roman" pitchFamily="18" charset="0"/>
              </a:rPr>
              <a:t> </a:t>
            </a:r>
            <a:r>
              <a:rPr lang="en-US" sz="2100" dirty="0" smtClean="0">
                <a:latin typeface="Times New Roman" pitchFamily="18" charset="0"/>
                <a:cs typeface="Times New Roman" pitchFamily="18" charset="0"/>
              </a:rPr>
              <a:t>                                      discount corresponding to the other holding cost value</a:t>
            </a:r>
            <a:endParaRPr lang="el-GR" sz="2100" dirty="0" smtClean="0">
              <a:latin typeface="Times New Roman" pitchFamily="18" charset="0"/>
              <a:cs typeface="Times New Roman" pitchFamily="18" charset="0"/>
            </a:endParaRPr>
          </a:p>
          <a:p>
            <a:pPr>
              <a:lnSpc>
                <a:spcPct val="150000"/>
              </a:lnSpc>
              <a:buSzPct val="85000"/>
              <a:buFont typeface="Arial" pitchFamily="34" charset="0"/>
              <a:buChar char="•"/>
            </a:pPr>
            <a:r>
              <a:rPr lang="en-US" sz="2100" dirty="0" smtClean="0">
                <a:latin typeface="Times New Roman" pitchFamily="18" charset="0"/>
                <a:cs typeface="Times New Roman" pitchFamily="18" charset="0"/>
              </a:rPr>
              <a:t>Thus, we have to determine: </a:t>
            </a:r>
            <a:r>
              <a:rPr lang="en-GB" sz="2100" b="1" dirty="0" smtClean="0">
                <a:latin typeface="Times New Roman" pitchFamily="18" charset="0"/>
                <a:cs typeface="Times New Roman" pitchFamily="18" charset="0"/>
              </a:rPr>
              <a:t>Q</a:t>
            </a:r>
            <a:r>
              <a:rPr lang="en-GB" sz="2100" b="1" baseline="-25000" dirty="0" smtClean="0">
                <a:latin typeface="Times New Roman" pitchFamily="18" charset="0"/>
                <a:cs typeface="Times New Roman" pitchFamily="18" charset="0"/>
              </a:rPr>
              <a:t>L</a:t>
            </a:r>
            <a:r>
              <a:rPr lang="en-GB" sz="2100" b="1" dirty="0" smtClean="0">
                <a:latin typeface="Times New Roman" pitchFamily="18" charset="0"/>
                <a:cs typeface="Times New Roman" pitchFamily="18" charset="0"/>
              </a:rPr>
              <a:t>, Q</a:t>
            </a:r>
            <a:r>
              <a:rPr lang="en-GB" sz="2100" b="1" baseline="-25000" dirty="0" smtClean="0">
                <a:latin typeface="Times New Roman" pitchFamily="18" charset="0"/>
                <a:cs typeface="Times New Roman" pitchFamily="18" charset="0"/>
              </a:rPr>
              <a:t>H</a:t>
            </a:r>
            <a:r>
              <a:rPr lang="en-GB" sz="2100" b="1" dirty="0" smtClean="0">
                <a:latin typeface="Times New Roman" pitchFamily="18" charset="0"/>
                <a:cs typeface="Times New Roman" pitchFamily="18" charset="0"/>
              </a:rPr>
              <a:t>, Y</a:t>
            </a:r>
            <a:r>
              <a:rPr lang="en-GB" sz="2100" b="1" baseline="-25000" dirty="0" smtClean="0">
                <a:latin typeface="Times New Roman" pitchFamily="18" charset="0"/>
                <a:cs typeface="Times New Roman" pitchFamily="18" charset="0"/>
              </a:rPr>
              <a:t>L</a:t>
            </a:r>
            <a:r>
              <a:rPr lang="en-GB" sz="2100" b="1" dirty="0" smtClean="0">
                <a:latin typeface="Times New Roman" pitchFamily="18" charset="0"/>
                <a:cs typeface="Times New Roman" pitchFamily="18" charset="0"/>
              </a:rPr>
              <a:t>, Y</a:t>
            </a:r>
            <a:r>
              <a:rPr lang="en-GB" sz="2100" b="1" baseline="-25000" dirty="0" smtClean="0">
                <a:latin typeface="Times New Roman" pitchFamily="18" charset="0"/>
                <a:cs typeface="Times New Roman" pitchFamily="18" charset="0"/>
              </a:rPr>
              <a:t>H</a:t>
            </a:r>
          </a:p>
        </p:txBody>
      </p:sp>
      <p:sp>
        <p:nvSpPr>
          <p:cNvPr id="4" name="3 - Θέση ημερομηνίας"/>
          <p:cNvSpPr>
            <a:spLocks noGrp="1"/>
          </p:cNvSpPr>
          <p:nvPr>
            <p:ph type="dt" sz="half" idx="10"/>
          </p:nvPr>
        </p:nvSpPr>
        <p:spPr>
          <a:xfrm>
            <a:off x="7696200" y="76200"/>
            <a:ext cx="1295400" cy="288925"/>
          </a:xfrm>
        </p:spPr>
        <p:txBody>
          <a:bodyPr/>
          <a:lstStyle/>
          <a:p>
            <a:r>
              <a:rPr lang="el-GR" dirty="0" smtClean="0"/>
              <a:t>           </a:t>
            </a:r>
            <a:fld id="{CAC43C01-A7D2-48B6-9F04-3C2B7BEA6706}" type="datetime1">
              <a:rPr lang="el-GR" smtClean="0">
                <a:latin typeface="Times New Roman" pitchFamily="18" charset="0"/>
                <a:cs typeface="Times New Roman" pitchFamily="18" charset="0"/>
              </a:rPr>
              <a:pPr/>
              <a:t>4/6/2015</a:t>
            </a:fld>
            <a:endParaRPr lang="en-US" dirty="0">
              <a:latin typeface="Times New Roman" pitchFamily="18" charset="0"/>
              <a:cs typeface="Times New Roman" pitchFamily="18" charset="0"/>
            </a:endParaRPr>
          </a:p>
        </p:txBody>
      </p:sp>
      <p:sp>
        <p:nvSpPr>
          <p:cNvPr id="5" name="4 - Θέση αριθμού διαφάνειας"/>
          <p:cNvSpPr>
            <a:spLocks noGrp="1"/>
          </p:cNvSpPr>
          <p:nvPr>
            <p:ph type="sldNum" sz="quarter" idx="12"/>
          </p:nvPr>
        </p:nvSpPr>
        <p:spPr/>
        <p:txBody>
          <a:bodyPr/>
          <a:lstStyle/>
          <a:p>
            <a:fld id="{7975E393-6FAD-47E8-84EB-8529040947E8}" type="slidenum">
              <a:rPr lang="en-US" smtClean="0"/>
              <a:pPr/>
              <a:t>13</a:t>
            </a:fld>
            <a:endParaRPr lang="en-US" dirty="0"/>
          </a:p>
        </p:txBody>
      </p:sp>
      <p:sp>
        <p:nvSpPr>
          <p:cNvPr id="8" name="5 - Αριστερό άγκιστρο"/>
          <p:cNvSpPr/>
          <p:nvPr/>
        </p:nvSpPr>
        <p:spPr>
          <a:xfrm>
            <a:off x="2643174" y="2857496"/>
            <a:ext cx="180000" cy="1044000"/>
          </a:xfrm>
          <a:prstGeom prst="leftBrace">
            <a:avLst/>
          </a:prstGeom>
          <a:ln>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lnSpc>
                <a:spcPct val="150000"/>
              </a:lnSpc>
            </a:pPr>
            <a:endParaRPr lang="en-US" b="1" dirty="0">
              <a:solidFill>
                <a:sysClr val="windowText" lastClr="00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3" presetClass="entr" presetSubtype="1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animEffect transition="in" filter="blinds(horizontal)">
                                      <p:cBhvr>
                                        <p:cTn id="9" dur="500"/>
                                        <p:tgtEl>
                                          <p:spTgt spid="8"/>
                                        </p:tgtEl>
                                      </p:cBhvr>
                                    </p:animEffect>
                                  </p:childTnLst>
                                </p:cTn>
                              </p:par>
                              <p:par>
                                <p:cTn id="10" presetID="1"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457200"/>
            <a:ext cx="8686800" cy="533400"/>
          </a:xfrm>
        </p:spPr>
        <p:txBody>
          <a:bodyPr>
            <a:normAutofit/>
          </a:bodyPr>
          <a:lstStyle/>
          <a:p>
            <a:pPr algn="ctr"/>
            <a:r>
              <a:rPr lang="en-US" sz="2800" b="1" dirty="0" smtClean="0">
                <a:solidFill>
                  <a:schemeClr val="tx1"/>
                </a:solidFill>
                <a:latin typeface="Times New Roman" pitchFamily="18" charset="0"/>
                <a:cs typeface="Times New Roman" pitchFamily="18" charset="0"/>
              </a:rPr>
              <a:t>Asymmetry Information</a:t>
            </a:r>
            <a:endParaRPr lang="en-US" sz="2800" b="1" dirty="0">
              <a:solidFill>
                <a:schemeClr val="tx1"/>
              </a:solidFill>
              <a:latin typeface="Times New Roman" pitchFamily="18" charset="0"/>
              <a:cs typeface="Times New Roman" pitchFamily="18" charset="0"/>
            </a:endParaRPr>
          </a:p>
        </p:txBody>
      </p:sp>
      <p:sp>
        <p:nvSpPr>
          <p:cNvPr id="3" name="2 - Θέση περιεχομένου"/>
          <p:cNvSpPr>
            <a:spLocks noGrp="1"/>
          </p:cNvSpPr>
          <p:nvPr>
            <p:ph idx="1"/>
          </p:nvPr>
        </p:nvSpPr>
        <p:spPr>
          <a:xfrm>
            <a:off x="228600" y="1000108"/>
            <a:ext cx="8915400" cy="5572164"/>
          </a:xfrm>
        </p:spPr>
        <p:txBody>
          <a:bodyPr>
            <a:noAutofit/>
          </a:bodyPr>
          <a:lstStyle/>
          <a:p>
            <a:pPr>
              <a:lnSpc>
                <a:spcPct val="150000"/>
              </a:lnSpc>
              <a:buClrTx/>
              <a:buSzPct val="85000"/>
              <a:buNone/>
            </a:pPr>
            <a:endParaRPr lang="en-GB" sz="2400" baseline="-25000" dirty="0" smtClean="0">
              <a:latin typeface="Times New Roman" pitchFamily="18" charset="0"/>
              <a:cs typeface="Times New Roman" pitchFamily="18" charset="0"/>
            </a:endParaRPr>
          </a:p>
          <a:p>
            <a:pPr>
              <a:lnSpc>
                <a:spcPct val="150000"/>
              </a:lnSpc>
              <a:buSzPct val="85000"/>
              <a:buFont typeface="Arial" pitchFamily="34" charset="0"/>
              <a:buChar char="•"/>
            </a:pPr>
            <a:r>
              <a:rPr lang="en-GB" sz="2100" dirty="0" smtClean="0">
                <a:latin typeface="Times New Roman" pitchFamily="18" charset="0"/>
                <a:cs typeface="Times New Roman" pitchFamily="18" charset="0"/>
              </a:rPr>
              <a:t>The </a:t>
            </a:r>
            <a:r>
              <a:rPr lang="en-US" sz="2100" dirty="0" smtClean="0">
                <a:latin typeface="Times New Roman" pitchFamily="18" charset="0"/>
                <a:cs typeface="Times New Roman" pitchFamily="18" charset="0"/>
              </a:rPr>
              <a:t>Revelation Principle</a:t>
            </a:r>
            <a:r>
              <a:rPr lang="en-GB" sz="2100" dirty="0" smtClean="0">
                <a:latin typeface="Times New Roman" pitchFamily="18" charset="0"/>
                <a:cs typeface="Times New Roman" pitchFamily="18" charset="0"/>
              </a:rPr>
              <a:t> states that: for the Supplier, designing a mechanism in a way which the Retailer reveals his actual </a:t>
            </a:r>
            <a:r>
              <a:rPr lang="en-US" sz="2100" dirty="0" smtClean="0">
                <a:latin typeface="Times New Roman" pitchFamily="18" charset="0"/>
                <a:cs typeface="Times New Roman" pitchFamily="18" charset="0"/>
              </a:rPr>
              <a:t>holding cost value, </a:t>
            </a:r>
            <a:r>
              <a:rPr lang="en-GB" sz="2100" dirty="0" smtClean="0">
                <a:latin typeface="Times New Roman" pitchFamily="18" charset="0"/>
                <a:cs typeface="Times New Roman" pitchFamily="18" charset="0"/>
              </a:rPr>
              <a:t>is an equilibrium strategy</a:t>
            </a:r>
            <a:endParaRPr lang="en-US" sz="2100" dirty="0" smtClean="0">
              <a:latin typeface="Times New Roman" pitchFamily="18" charset="0"/>
              <a:cs typeface="Times New Roman" pitchFamily="18" charset="0"/>
            </a:endParaRPr>
          </a:p>
          <a:p>
            <a:pPr>
              <a:lnSpc>
                <a:spcPct val="150000"/>
              </a:lnSpc>
              <a:buClrTx/>
              <a:buSzPct val="85000"/>
              <a:buNone/>
            </a:pPr>
            <a:r>
              <a:rPr lang="en-US" sz="2100" dirty="0" smtClean="0">
                <a:latin typeface="Times New Roman" pitchFamily="18" charset="0"/>
                <a:cs typeface="Times New Roman" pitchFamily="18" charset="0"/>
              </a:rPr>
              <a:t>                                         incentive-compatibility (I.C.) constraints</a:t>
            </a:r>
          </a:p>
          <a:p>
            <a:pPr>
              <a:lnSpc>
                <a:spcPct val="150000"/>
              </a:lnSpc>
              <a:buClrTx/>
              <a:buSzPct val="85000"/>
              <a:buNone/>
            </a:pPr>
            <a:r>
              <a:rPr lang="en-US" sz="2100" dirty="0" smtClean="0">
                <a:latin typeface="Times New Roman" pitchFamily="18" charset="0"/>
                <a:cs typeface="Times New Roman" pitchFamily="18" charset="0"/>
              </a:rPr>
              <a:t>	P(Q) must conform</a:t>
            </a:r>
          </a:p>
          <a:p>
            <a:pPr>
              <a:lnSpc>
                <a:spcPct val="150000"/>
              </a:lnSpc>
              <a:buClrTx/>
              <a:buSzPct val="85000"/>
              <a:buNone/>
            </a:pPr>
            <a:r>
              <a:rPr lang="en-US" sz="2100" dirty="0" smtClean="0">
                <a:latin typeface="Times New Roman" pitchFamily="18" charset="0"/>
                <a:cs typeface="Times New Roman" pitchFamily="18" charset="0"/>
              </a:rPr>
              <a:t>                                         individual-rationality (I.R.) constraints</a:t>
            </a:r>
          </a:p>
          <a:p>
            <a:pPr>
              <a:lnSpc>
                <a:spcPct val="150000"/>
              </a:lnSpc>
              <a:buClrTx/>
              <a:buSzPct val="85000"/>
              <a:buNone/>
            </a:pPr>
            <a:endParaRPr lang="en-US" sz="2000" dirty="0" smtClean="0">
              <a:latin typeface="Times New Roman" pitchFamily="18" charset="0"/>
              <a:cs typeface="Times New Roman" pitchFamily="18" charset="0"/>
            </a:endParaRPr>
          </a:p>
          <a:p>
            <a:pPr>
              <a:lnSpc>
                <a:spcPct val="150000"/>
              </a:lnSpc>
              <a:buClrTx/>
              <a:buSzPct val="85000"/>
              <a:buNone/>
            </a:pPr>
            <a:endParaRPr lang="el-GR" sz="2000" dirty="0" smtClean="0">
              <a:latin typeface="Times New Roman" pitchFamily="18" charset="0"/>
              <a:cs typeface="Times New Roman" pitchFamily="18" charset="0"/>
            </a:endParaRPr>
          </a:p>
        </p:txBody>
      </p:sp>
      <p:sp>
        <p:nvSpPr>
          <p:cNvPr id="4" name="3 - Θέση ημερομηνίας"/>
          <p:cNvSpPr>
            <a:spLocks noGrp="1"/>
          </p:cNvSpPr>
          <p:nvPr>
            <p:ph type="dt" sz="half" idx="10"/>
          </p:nvPr>
        </p:nvSpPr>
        <p:spPr>
          <a:xfrm>
            <a:off x="7696200" y="76200"/>
            <a:ext cx="1295400" cy="288925"/>
          </a:xfrm>
        </p:spPr>
        <p:txBody>
          <a:bodyPr/>
          <a:lstStyle/>
          <a:p>
            <a:r>
              <a:rPr lang="el-GR" dirty="0" smtClean="0"/>
              <a:t>           </a:t>
            </a:r>
            <a:fld id="{CAC43C01-A7D2-48B6-9F04-3C2B7BEA6706}" type="datetime1">
              <a:rPr lang="el-GR" smtClean="0">
                <a:latin typeface="Times New Roman" pitchFamily="18" charset="0"/>
                <a:cs typeface="Times New Roman" pitchFamily="18" charset="0"/>
              </a:rPr>
              <a:pPr/>
              <a:t>4/6/2015</a:t>
            </a:fld>
            <a:endParaRPr lang="en-US" dirty="0">
              <a:latin typeface="Times New Roman" pitchFamily="18" charset="0"/>
              <a:cs typeface="Times New Roman" pitchFamily="18" charset="0"/>
            </a:endParaRPr>
          </a:p>
        </p:txBody>
      </p:sp>
      <p:sp>
        <p:nvSpPr>
          <p:cNvPr id="5" name="4 - Θέση αριθμού διαφάνειας"/>
          <p:cNvSpPr>
            <a:spLocks noGrp="1"/>
          </p:cNvSpPr>
          <p:nvPr>
            <p:ph type="sldNum" sz="quarter" idx="12"/>
          </p:nvPr>
        </p:nvSpPr>
        <p:spPr/>
        <p:txBody>
          <a:bodyPr/>
          <a:lstStyle/>
          <a:p>
            <a:fld id="{7975E393-6FAD-47E8-84EB-8529040947E8}" type="slidenum">
              <a:rPr lang="en-US" smtClean="0"/>
              <a:pPr/>
              <a:t>14</a:t>
            </a:fld>
            <a:endParaRPr lang="en-US" dirty="0"/>
          </a:p>
        </p:txBody>
      </p:sp>
      <p:sp>
        <p:nvSpPr>
          <p:cNvPr id="8" name="5 - Αριστερό άγκιστρο"/>
          <p:cNvSpPr/>
          <p:nvPr/>
        </p:nvSpPr>
        <p:spPr>
          <a:xfrm>
            <a:off x="2748926" y="3214686"/>
            <a:ext cx="180000" cy="1097280"/>
          </a:xfrm>
          <a:prstGeom prst="leftBrace">
            <a:avLst/>
          </a:prstGeom>
          <a:ln>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lnSpc>
                <a:spcPct val="150000"/>
              </a:lnSpc>
            </a:pPr>
            <a:endParaRPr lang="en-US" b="1" dirty="0">
              <a:solidFill>
                <a:sysClr val="windowText" lastClr="00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par>
                                <p:cTn id="8" presetID="1"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childTnLst>
                                </p:cTn>
                              </p:par>
                              <p:par>
                                <p:cTn id="10" presetID="1"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457200"/>
            <a:ext cx="8686800" cy="533400"/>
          </a:xfrm>
        </p:spPr>
        <p:txBody>
          <a:bodyPr>
            <a:normAutofit/>
          </a:bodyPr>
          <a:lstStyle/>
          <a:p>
            <a:pPr algn="ctr"/>
            <a:r>
              <a:rPr lang="en-US" sz="2800" b="1" dirty="0" smtClean="0">
                <a:solidFill>
                  <a:schemeClr val="tx1"/>
                </a:solidFill>
                <a:latin typeface="Times New Roman" pitchFamily="18" charset="0"/>
                <a:cs typeface="Times New Roman" pitchFamily="18" charset="0"/>
              </a:rPr>
              <a:t>Constraints:</a:t>
            </a:r>
            <a:endParaRPr lang="en-US" sz="2800" b="1" dirty="0">
              <a:solidFill>
                <a:schemeClr val="tx1"/>
              </a:solidFill>
              <a:latin typeface="Times New Roman" pitchFamily="18" charset="0"/>
              <a:cs typeface="Times New Roman" pitchFamily="18" charset="0"/>
            </a:endParaRPr>
          </a:p>
        </p:txBody>
      </p:sp>
      <p:sp>
        <p:nvSpPr>
          <p:cNvPr id="3" name="2 - Θέση περιεχομένου"/>
          <p:cNvSpPr>
            <a:spLocks noGrp="1"/>
          </p:cNvSpPr>
          <p:nvPr>
            <p:ph idx="1"/>
          </p:nvPr>
        </p:nvSpPr>
        <p:spPr>
          <a:xfrm>
            <a:off x="228600" y="1071546"/>
            <a:ext cx="8686800" cy="4857784"/>
          </a:xfrm>
        </p:spPr>
        <p:txBody>
          <a:bodyPr>
            <a:noAutofit/>
          </a:bodyPr>
          <a:lstStyle/>
          <a:p>
            <a:pPr algn="ctr">
              <a:buClrTx/>
              <a:buSzPct val="85000"/>
              <a:buNone/>
            </a:pPr>
            <a:endParaRPr lang="en-US" sz="2000" b="1" dirty="0" smtClean="0">
              <a:latin typeface="Times New Roman" pitchFamily="18" charset="0"/>
              <a:cs typeface="Times New Roman" pitchFamily="18" charset="0"/>
            </a:endParaRPr>
          </a:p>
          <a:p>
            <a:pPr algn="ctr">
              <a:lnSpc>
                <a:spcPct val="150000"/>
              </a:lnSpc>
              <a:buClrTx/>
              <a:buSzPct val="85000"/>
              <a:buNone/>
            </a:pPr>
            <a:r>
              <a:rPr lang="en-GB" sz="2200" b="1" dirty="0" smtClean="0">
                <a:latin typeface="Times New Roman" pitchFamily="18" charset="0"/>
                <a:cs typeface="Times New Roman" pitchFamily="18" charset="0"/>
              </a:rPr>
              <a:t>I.R. - </a:t>
            </a:r>
            <a:r>
              <a:rPr lang="en-US" sz="2200" dirty="0" smtClean="0">
                <a:latin typeface="Times New Roman" pitchFamily="18" charset="0"/>
                <a:cs typeface="Times New Roman" pitchFamily="18" charset="0"/>
              </a:rPr>
              <a:t>constraints</a:t>
            </a:r>
            <a:endParaRPr lang="en-GB" sz="2200" b="1" dirty="0" smtClean="0">
              <a:latin typeface="Times New Roman" pitchFamily="18" charset="0"/>
              <a:cs typeface="Times New Roman" pitchFamily="18" charset="0"/>
            </a:endParaRPr>
          </a:p>
          <a:p>
            <a:pPr algn="ctr">
              <a:buClrTx/>
              <a:buSzPct val="85000"/>
              <a:buNone/>
            </a:pPr>
            <a:r>
              <a:rPr lang="en-GB" sz="2200" b="1" dirty="0" smtClean="0">
                <a:latin typeface="Times New Roman" pitchFamily="18" charset="0"/>
                <a:cs typeface="Times New Roman" pitchFamily="18" charset="0"/>
              </a:rPr>
              <a:t>C</a:t>
            </a:r>
            <a:r>
              <a:rPr lang="en-GB" sz="2200" b="1" baseline="-25000" dirty="0" smtClean="0">
                <a:latin typeface="Times New Roman" pitchFamily="18" charset="0"/>
                <a:cs typeface="Times New Roman" pitchFamily="18" charset="0"/>
              </a:rPr>
              <a:t>R,L</a:t>
            </a:r>
            <a:r>
              <a:rPr lang="en-GB" sz="2200" b="1" dirty="0" smtClean="0">
                <a:latin typeface="Times New Roman" pitchFamily="18" charset="0"/>
                <a:cs typeface="Times New Roman" pitchFamily="18" charset="0"/>
              </a:rPr>
              <a:t>(X</a:t>
            </a:r>
            <a:r>
              <a:rPr lang="en-GB" sz="2200" b="1" baseline="-25000" dirty="0" smtClean="0">
                <a:latin typeface="Times New Roman" pitchFamily="18" charset="0"/>
                <a:cs typeface="Times New Roman" pitchFamily="18" charset="0"/>
              </a:rPr>
              <a:t>L</a:t>
            </a:r>
            <a:r>
              <a:rPr lang="en-GB" sz="2200" b="1" dirty="0" smtClean="0">
                <a:latin typeface="Times New Roman" pitchFamily="18" charset="0"/>
                <a:cs typeface="Times New Roman" pitchFamily="18" charset="0"/>
              </a:rPr>
              <a:t>) </a:t>
            </a:r>
            <a:r>
              <a:rPr lang="en-GB" sz="2200" b="1" dirty="0" smtClean="0">
                <a:latin typeface="Cambria Math"/>
                <a:ea typeface="Cambria Math"/>
                <a:cs typeface="Times New Roman" pitchFamily="18" charset="0"/>
              </a:rPr>
              <a:t>≤</a:t>
            </a:r>
            <a:r>
              <a:rPr lang="en-GB" sz="2200" b="1" dirty="0" smtClean="0">
                <a:latin typeface="Times New Roman" pitchFamily="18" charset="0"/>
                <a:cs typeface="Times New Roman" pitchFamily="18" charset="0"/>
              </a:rPr>
              <a:t> C</a:t>
            </a:r>
            <a:r>
              <a:rPr lang="en-GB" sz="2200" b="1" baseline="30000" dirty="0" smtClean="0">
                <a:latin typeface="Times New Roman" pitchFamily="18" charset="0"/>
                <a:cs typeface="Times New Roman" pitchFamily="18" charset="0"/>
              </a:rPr>
              <a:t>+</a:t>
            </a:r>
            <a:r>
              <a:rPr lang="en-GB" sz="2200" b="1" baseline="-25000" dirty="0" smtClean="0">
                <a:latin typeface="Times New Roman" pitchFamily="18" charset="0"/>
                <a:cs typeface="Times New Roman" pitchFamily="18" charset="0"/>
              </a:rPr>
              <a:t>R,L</a:t>
            </a:r>
            <a:r>
              <a:rPr lang="en-GB" sz="2200" b="1" dirty="0" smtClean="0">
                <a:latin typeface="Times New Roman" pitchFamily="18" charset="0"/>
                <a:cs typeface="Times New Roman" pitchFamily="18" charset="0"/>
              </a:rPr>
              <a:t>     (1)</a:t>
            </a:r>
            <a:endParaRPr lang="en-US" sz="2200" dirty="0" smtClean="0">
              <a:latin typeface="Times New Roman" pitchFamily="18" charset="0"/>
              <a:cs typeface="Times New Roman" pitchFamily="18" charset="0"/>
            </a:endParaRPr>
          </a:p>
          <a:p>
            <a:pPr algn="ctr">
              <a:lnSpc>
                <a:spcPct val="150000"/>
              </a:lnSpc>
              <a:buClrTx/>
              <a:buSzPct val="85000"/>
              <a:buNone/>
            </a:pPr>
            <a:r>
              <a:rPr lang="en-GB" sz="2200" b="1" dirty="0" smtClean="0">
                <a:latin typeface="Times New Roman" pitchFamily="18" charset="0"/>
                <a:cs typeface="Times New Roman" pitchFamily="18" charset="0"/>
              </a:rPr>
              <a:t>C</a:t>
            </a:r>
            <a:r>
              <a:rPr lang="en-GB" sz="2200" b="1" baseline="-25000" dirty="0" smtClean="0">
                <a:latin typeface="Times New Roman" pitchFamily="18" charset="0"/>
                <a:cs typeface="Times New Roman" pitchFamily="18" charset="0"/>
              </a:rPr>
              <a:t>R,H</a:t>
            </a:r>
            <a:r>
              <a:rPr lang="en-GB" sz="2200" b="1" dirty="0" smtClean="0">
                <a:latin typeface="Times New Roman" pitchFamily="18" charset="0"/>
                <a:cs typeface="Times New Roman" pitchFamily="18" charset="0"/>
              </a:rPr>
              <a:t>(X</a:t>
            </a:r>
            <a:r>
              <a:rPr lang="en-GB" sz="2200" b="1" baseline="-25000" dirty="0" smtClean="0">
                <a:latin typeface="Times New Roman" pitchFamily="18" charset="0"/>
                <a:cs typeface="Times New Roman" pitchFamily="18" charset="0"/>
              </a:rPr>
              <a:t>H</a:t>
            </a:r>
            <a:r>
              <a:rPr lang="en-GB" sz="2200" b="1" dirty="0" smtClean="0">
                <a:latin typeface="Times New Roman" pitchFamily="18" charset="0"/>
                <a:cs typeface="Times New Roman" pitchFamily="18" charset="0"/>
              </a:rPr>
              <a:t>) </a:t>
            </a:r>
            <a:r>
              <a:rPr lang="en-GB" sz="2200" b="1" dirty="0" smtClean="0">
                <a:latin typeface="Cambria Math"/>
                <a:ea typeface="Cambria Math"/>
                <a:cs typeface="Times New Roman" pitchFamily="18" charset="0"/>
              </a:rPr>
              <a:t>≤</a:t>
            </a:r>
            <a:r>
              <a:rPr lang="en-GB" sz="2200" b="1" dirty="0" smtClean="0">
                <a:latin typeface="Times New Roman" pitchFamily="18" charset="0"/>
                <a:cs typeface="Times New Roman" pitchFamily="18" charset="0"/>
              </a:rPr>
              <a:t> C</a:t>
            </a:r>
            <a:r>
              <a:rPr lang="en-GB" sz="2200" b="1" baseline="30000" dirty="0" smtClean="0">
                <a:latin typeface="Times New Roman" pitchFamily="18" charset="0"/>
                <a:cs typeface="Times New Roman" pitchFamily="18" charset="0"/>
              </a:rPr>
              <a:t>+</a:t>
            </a:r>
            <a:r>
              <a:rPr lang="en-GB" sz="2200" b="1" baseline="-25000" dirty="0" smtClean="0">
                <a:latin typeface="Times New Roman" pitchFamily="18" charset="0"/>
                <a:cs typeface="Times New Roman" pitchFamily="18" charset="0"/>
              </a:rPr>
              <a:t>R,H</a:t>
            </a:r>
            <a:r>
              <a:rPr lang="en-GB" sz="2200" b="1" dirty="0" smtClean="0">
                <a:latin typeface="Times New Roman" pitchFamily="18" charset="0"/>
                <a:cs typeface="Times New Roman" pitchFamily="18" charset="0"/>
              </a:rPr>
              <a:t>     (2)</a:t>
            </a:r>
          </a:p>
          <a:p>
            <a:pPr algn="ctr">
              <a:lnSpc>
                <a:spcPct val="200000"/>
              </a:lnSpc>
              <a:buClrTx/>
              <a:buSzPct val="85000"/>
              <a:buNone/>
            </a:pPr>
            <a:r>
              <a:rPr lang="en-GB" sz="2200" b="1" dirty="0" smtClean="0">
                <a:latin typeface="Times New Roman" pitchFamily="18" charset="0"/>
                <a:cs typeface="Times New Roman" pitchFamily="18" charset="0"/>
              </a:rPr>
              <a:t>I.C. - </a:t>
            </a:r>
            <a:r>
              <a:rPr lang="en-US" sz="2200" dirty="0" smtClean="0">
                <a:latin typeface="Times New Roman" pitchFamily="18" charset="0"/>
                <a:cs typeface="Times New Roman" pitchFamily="18" charset="0"/>
              </a:rPr>
              <a:t>constraints</a:t>
            </a:r>
            <a:endParaRPr lang="en-GB" sz="2200" b="1" dirty="0" smtClean="0">
              <a:latin typeface="Times New Roman" pitchFamily="18" charset="0"/>
              <a:cs typeface="Times New Roman" pitchFamily="18" charset="0"/>
            </a:endParaRPr>
          </a:p>
          <a:p>
            <a:pPr algn="ctr">
              <a:buClrTx/>
              <a:buSzPct val="85000"/>
              <a:buNone/>
            </a:pPr>
            <a:r>
              <a:rPr lang="en-GB" sz="2200" b="1" dirty="0" smtClean="0">
                <a:latin typeface="Times New Roman" pitchFamily="18" charset="0"/>
                <a:cs typeface="Times New Roman" pitchFamily="18" charset="0"/>
              </a:rPr>
              <a:t>C</a:t>
            </a:r>
            <a:r>
              <a:rPr lang="en-GB" sz="2200" b="1" baseline="-25000" dirty="0" smtClean="0">
                <a:latin typeface="Times New Roman" pitchFamily="18" charset="0"/>
                <a:cs typeface="Times New Roman" pitchFamily="18" charset="0"/>
              </a:rPr>
              <a:t>R,L</a:t>
            </a:r>
            <a:r>
              <a:rPr lang="en-GB" sz="2200" b="1" dirty="0" smtClean="0">
                <a:latin typeface="Times New Roman" pitchFamily="18" charset="0"/>
                <a:cs typeface="Times New Roman" pitchFamily="18" charset="0"/>
              </a:rPr>
              <a:t>(X</a:t>
            </a:r>
            <a:r>
              <a:rPr lang="en-GB" sz="2200" b="1" baseline="-25000" dirty="0" smtClean="0">
                <a:latin typeface="Times New Roman" pitchFamily="18" charset="0"/>
                <a:cs typeface="Times New Roman" pitchFamily="18" charset="0"/>
              </a:rPr>
              <a:t>L</a:t>
            </a:r>
            <a:r>
              <a:rPr lang="en-GB" sz="2200" b="1" dirty="0" smtClean="0">
                <a:latin typeface="Times New Roman" pitchFamily="18" charset="0"/>
                <a:cs typeface="Times New Roman" pitchFamily="18" charset="0"/>
              </a:rPr>
              <a:t>) -Y</a:t>
            </a:r>
            <a:r>
              <a:rPr lang="en-GB" sz="2200" b="1" baseline="-25000" dirty="0" smtClean="0">
                <a:latin typeface="Times New Roman" pitchFamily="18" charset="0"/>
                <a:cs typeface="Times New Roman" pitchFamily="18" charset="0"/>
              </a:rPr>
              <a:t>L</a:t>
            </a:r>
            <a:r>
              <a:rPr lang="en-GB" sz="2200" b="1" dirty="0" smtClean="0">
                <a:latin typeface="Times New Roman" pitchFamily="18" charset="0"/>
                <a:cs typeface="Times New Roman" pitchFamily="18" charset="0"/>
              </a:rPr>
              <a:t> </a:t>
            </a:r>
            <a:r>
              <a:rPr lang="en-GB" sz="2200" b="1" dirty="0" smtClean="0">
                <a:latin typeface="Cambria Math"/>
                <a:ea typeface="Cambria Math"/>
                <a:cs typeface="Times New Roman" pitchFamily="18" charset="0"/>
              </a:rPr>
              <a:t>≤</a:t>
            </a:r>
            <a:r>
              <a:rPr lang="en-GB" sz="2200" b="1" dirty="0" smtClean="0">
                <a:latin typeface="Times New Roman" pitchFamily="18" charset="0"/>
                <a:cs typeface="Times New Roman" pitchFamily="18" charset="0"/>
              </a:rPr>
              <a:t> C</a:t>
            </a:r>
            <a:r>
              <a:rPr lang="en-GB" sz="2200" b="1" baseline="-25000" dirty="0" smtClean="0">
                <a:latin typeface="Times New Roman" pitchFamily="18" charset="0"/>
                <a:cs typeface="Times New Roman" pitchFamily="18" charset="0"/>
              </a:rPr>
              <a:t>R,L</a:t>
            </a:r>
            <a:r>
              <a:rPr lang="en-GB" sz="2200" b="1" dirty="0" smtClean="0">
                <a:latin typeface="Times New Roman" pitchFamily="18" charset="0"/>
                <a:cs typeface="Times New Roman" pitchFamily="18" charset="0"/>
              </a:rPr>
              <a:t>(X</a:t>
            </a:r>
            <a:r>
              <a:rPr lang="en-GB" sz="2200" b="1" baseline="-25000" dirty="0" smtClean="0">
                <a:latin typeface="Times New Roman" pitchFamily="18" charset="0"/>
                <a:cs typeface="Times New Roman" pitchFamily="18" charset="0"/>
              </a:rPr>
              <a:t>H</a:t>
            </a:r>
            <a:r>
              <a:rPr lang="en-GB" sz="2200" b="1" dirty="0" smtClean="0">
                <a:latin typeface="Times New Roman" pitchFamily="18" charset="0"/>
                <a:cs typeface="Times New Roman" pitchFamily="18" charset="0"/>
              </a:rPr>
              <a:t>) –Y</a:t>
            </a:r>
            <a:r>
              <a:rPr lang="en-GB" sz="2200" b="1" baseline="-25000" dirty="0" smtClean="0">
                <a:latin typeface="Times New Roman" pitchFamily="18" charset="0"/>
                <a:cs typeface="Times New Roman" pitchFamily="18" charset="0"/>
              </a:rPr>
              <a:t>H</a:t>
            </a:r>
            <a:r>
              <a:rPr lang="en-GB" sz="2200" b="1" dirty="0" smtClean="0">
                <a:latin typeface="Times New Roman" pitchFamily="18" charset="0"/>
                <a:cs typeface="Times New Roman" pitchFamily="18" charset="0"/>
              </a:rPr>
              <a:t>   (3)</a:t>
            </a:r>
            <a:endParaRPr lang="en-US" sz="2200" dirty="0" smtClean="0">
              <a:latin typeface="Times New Roman" pitchFamily="18" charset="0"/>
              <a:cs typeface="Times New Roman" pitchFamily="18" charset="0"/>
            </a:endParaRPr>
          </a:p>
          <a:p>
            <a:pPr algn="ctr">
              <a:lnSpc>
                <a:spcPct val="150000"/>
              </a:lnSpc>
              <a:buClrTx/>
              <a:buSzPct val="85000"/>
              <a:buNone/>
            </a:pPr>
            <a:r>
              <a:rPr lang="en-GB" sz="2200" b="1" dirty="0" smtClean="0">
                <a:latin typeface="Times New Roman" pitchFamily="18" charset="0"/>
                <a:cs typeface="Times New Roman" pitchFamily="18" charset="0"/>
              </a:rPr>
              <a:t>C</a:t>
            </a:r>
            <a:r>
              <a:rPr lang="en-GB" sz="2200" b="1" baseline="-25000" dirty="0" smtClean="0">
                <a:latin typeface="Times New Roman" pitchFamily="18" charset="0"/>
                <a:cs typeface="Times New Roman" pitchFamily="18" charset="0"/>
              </a:rPr>
              <a:t>R,H</a:t>
            </a:r>
            <a:r>
              <a:rPr lang="en-GB" sz="2200" b="1" dirty="0" smtClean="0">
                <a:latin typeface="Times New Roman" pitchFamily="18" charset="0"/>
                <a:cs typeface="Times New Roman" pitchFamily="18" charset="0"/>
              </a:rPr>
              <a:t>(X</a:t>
            </a:r>
            <a:r>
              <a:rPr lang="en-GB" sz="2200" b="1" baseline="-25000" dirty="0" smtClean="0">
                <a:latin typeface="Times New Roman" pitchFamily="18" charset="0"/>
                <a:cs typeface="Times New Roman" pitchFamily="18" charset="0"/>
              </a:rPr>
              <a:t>H</a:t>
            </a:r>
            <a:r>
              <a:rPr lang="en-GB" sz="2200" b="1" dirty="0" smtClean="0">
                <a:latin typeface="Times New Roman" pitchFamily="18" charset="0"/>
                <a:cs typeface="Times New Roman" pitchFamily="18" charset="0"/>
              </a:rPr>
              <a:t>) -Y</a:t>
            </a:r>
            <a:r>
              <a:rPr lang="en-GB" sz="2200" b="1" baseline="-25000" dirty="0" smtClean="0">
                <a:latin typeface="Times New Roman" pitchFamily="18" charset="0"/>
                <a:cs typeface="Times New Roman" pitchFamily="18" charset="0"/>
              </a:rPr>
              <a:t>H</a:t>
            </a:r>
            <a:r>
              <a:rPr lang="en-GB" sz="2200" b="1" dirty="0" smtClean="0">
                <a:latin typeface="Times New Roman" pitchFamily="18" charset="0"/>
                <a:cs typeface="Times New Roman" pitchFamily="18" charset="0"/>
              </a:rPr>
              <a:t> </a:t>
            </a:r>
            <a:r>
              <a:rPr lang="en-GB" sz="2200" b="1" dirty="0" smtClean="0">
                <a:latin typeface="Cambria Math"/>
                <a:ea typeface="Cambria Math"/>
                <a:cs typeface="Times New Roman" pitchFamily="18" charset="0"/>
              </a:rPr>
              <a:t>≤</a:t>
            </a:r>
            <a:r>
              <a:rPr lang="en-GB" sz="2200" b="1" dirty="0" smtClean="0">
                <a:latin typeface="Times New Roman" pitchFamily="18" charset="0"/>
                <a:cs typeface="Times New Roman" pitchFamily="18" charset="0"/>
              </a:rPr>
              <a:t> C</a:t>
            </a:r>
            <a:r>
              <a:rPr lang="en-GB" sz="2200" b="1" baseline="-25000" dirty="0" smtClean="0">
                <a:latin typeface="Times New Roman" pitchFamily="18" charset="0"/>
                <a:cs typeface="Times New Roman" pitchFamily="18" charset="0"/>
              </a:rPr>
              <a:t>R,H</a:t>
            </a:r>
            <a:r>
              <a:rPr lang="en-GB" sz="2200" b="1" dirty="0" smtClean="0">
                <a:latin typeface="Times New Roman" pitchFamily="18" charset="0"/>
                <a:cs typeface="Times New Roman" pitchFamily="18" charset="0"/>
              </a:rPr>
              <a:t>(X</a:t>
            </a:r>
            <a:r>
              <a:rPr lang="en-GB" sz="2200" b="1" baseline="-25000" dirty="0" smtClean="0">
                <a:latin typeface="Times New Roman" pitchFamily="18" charset="0"/>
                <a:cs typeface="Times New Roman" pitchFamily="18" charset="0"/>
              </a:rPr>
              <a:t>L</a:t>
            </a:r>
            <a:r>
              <a:rPr lang="en-GB" sz="2200" b="1" dirty="0" smtClean="0">
                <a:latin typeface="Times New Roman" pitchFamily="18" charset="0"/>
                <a:cs typeface="Times New Roman" pitchFamily="18" charset="0"/>
              </a:rPr>
              <a:t>) –Y</a:t>
            </a:r>
            <a:r>
              <a:rPr lang="en-GB" sz="2200" b="1" baseline="-25000" dirty="0" smtClean="0">
                <a:latin typeface="Times New Roman" pitchFamily="18" charset="0"/>
                <a:cs typeface="Times New Roman" pitchFamily="18" charset="0"/>
              </a:rPr>
              <a:t>L</a:t>
            </a:r>
            <a:r>
              <a:rPr lang="en-GB" sz="2200" b="1" dirty="0" smtClean="0">
                <a:latin typeface="Times New Roman" pitchFamily="18" charset="0"/>
                <a:cs typeface="Times New Roman" pitchFamily="18" charset="0"/>
              </a:rPr>
              <a:t>   (4)</a:t>
            </a:r>
          </a:p>
          <a:p>
            <a:pPr>
              <a:buClrTx/>
              <a:buSzPct val="85000"/>
              <a:buNone/>
            </a:pPr>
            <a:r>
              <a:rPr lang="en-GB" sz="2200" dirty="0" smtClean="0"/>
              <a:t>		</a:t>
            </a:r>
          </a:p>
        </p:txBody>
      </p:sp>
      <p:sp>
        <p:nvSpPr>
          <p:cNvPr id="4" name="3 - Θέση ημερομηνίας"/>
          <p:cNvSpPr>
            <a:spLocks noGrp="1"/>
          </p:cNvSpPr>
          <p:nvPr>
            <p:ph type="dt" sz="half" idx="10"/>
          </p:nvPr>
        </p:nvSpPr>
        <p:spPr>
          <a:xfrm>
            <a:off x="7696200" y="76200"/>
            <a:ext cx="1295400" cy="288925"/>
          </a:xfrm>
        </p:spPr>
        <p:txBody>
          <a:bodyPr/>
          <a:lstStyle/>
          <a:p>
            <a:r>
              <a:rPr lang="el-GR" dirty="0" smtClean="0"/>
              <a:t>           </a:t>
            </a:r>
            <a:fld id="{CAC43C01-A7D2-48B6-9F04-3C2B7BEA6706}" type="datetime1">
              <a:rPr lang="el-GR" smtClean="0">
                <a:latin typeface="Times New Roman" pitchFamily="18" charset="0"/>
                <a:cs typeface="Times New Roman" pitchFamily="18" charset="0"/>
              </a:rPr>
              <a:pPr/>
              <a:t>4/6/2015</a:t>
            </a:fld>
            <a:endParaRPr lang="en-US" dirty="0">
              <a:latin typeface="Times New Roman" pitchFamily="18" charset="0"/>
              <a:cs typeface="Times New Roman" pitchFamily="18" charset="0"/>
            </a:endParaRPr>
          </a:p>
        </p:txBody>
      </p:sp>
      <p:sp>
        <p:nvSpPr>
          <p:cNvPr id="5" name="4 - Θέση αριθμού διαφάνειας"/>
          <p:cNvSpPr>
            <a:spLocks noGrp="1"/>
          </p:cNvSpPr>
          <p:nvPr>
            <p:ph type="sldNum" sz="quarter" idx="12"/>
          </p:nvPr>
        </p:nvSpPr>
        <p:spPr/>
        <p:txBody>
          <a:bodyPr/>
          <a:lstStyle/>
          <a:p>
            <a:fld id="{7975E393-6FAD-47E8-84EB-8529040947E8}" type="slidenum">
              <a:rPr lang="en-US" smtClean="0"/>
              <a:pPr/>
              <a:t>15</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457200"/>
            <a:ext cx="8686800" cy="533400"/>
          </a:xfrm>
        </p:spPr>
        <p:txBody>
          <a:bodyPr>
            <a:normAutofit/>
          </a:bodyPr>
          <a:lstStyle/>
          <a:p>
            <a:pPr algn="ctr"/>
            <a:r>
              <a:rPr lang="en-US" sz="2800" b="1" dirty="0" smtClean="0">
                <a:solidFill>
                  <a:schemeClr val="tx1"/>
                </a:solidFill>
                <a:latin typeface="Times New Roman" pitchFamily="18" charset="0"/>
                <a:cs typeface="Times New Roman" pitchFamily="18" charset="0"/>
              </a:rPr>
              <a:t>Solution</a:t>
            </a:r>
            <a:endParaRPr lang="en-US" sz="2800" b="1" dirty="0">
              <a:solidFill>
                <a:schemeClr val="tx1"/>
              </a:solidFill>
              <a:latin typeface="Times New Roman" pitchFamily="18" charset="0"/>
              <a:cs typeface="Times New Roman" pitchFamily="18" charset="0"/>
            </a:endParaRPr>
          </a:p>
        </p:txBody>
      </p:sp>
      <p:sp>
        <p:nvSpPr>
          <p:cNvPr id="3" name="2 - Θέση περιεχομένου"/>
          <p:cNvSpPr>
            <a:spLocks noGrp="1"/>
          </p:cNvSpPr>
          <p:nvPr>
            <p:ph idx="1"/>
          </p:nvPr>
        </p:nvSpPr>
        <p:spPr>
          <a:xfrm>
            <a:off x="228600" y="1071546"/>
            <a:ext cx="8915400" cy="5500726"/>
          </a:xfrm>
        </p:spPr>
        <p:txBody>
          <a:bodyPr>
            <a:noAutofit/>
          </a:bodyPr>
          <a:lstStyle/>
          <a:p>
            <a:pPr>
              <a:lnSpc>
                <a:spcPct val="150000"/>
              </a:lnSpc>
              <a:buClr>
                <a:schemeClr val="tx1"/>
              </a:buClr>
              <a:buFont typeface="Wingdings" pitchFamily="2" charset="2"/>
              <a:buChar char="Ø"/>
            </a:pPr>
            <a:endParaRPr lang="en-US" sz="2200" dirty="0" smtClean="0">
              <a:latin typeface="Times New Roman" pitchFamily="18" charset="0"/>
              <a:cs typeface="Times New Roman" pitchFamily="18" charset="0"/>
            </a:endParaRPr>
          </a:p>
          <a:p>
            <a:pPr>
              <a:lnSpc>
                <a:spcPct val="150000"/>
              </a:lnSpc>
              <a:buClr>
                <a:schemeClr val="tx1"/>
              </a:buClr>
              <a:buFont typeface="Wingdings" pitchFamily="2" charset="2"/>
              <a:buChar char="Ø"/>
            </a:pPr>
            <a:r>
              <a:rPr lang="en-US" sz="2200" dirty="0" smtClean="0">
                <a:latin typeface="Times New Roman" pitchFamily="18" charset="0"/>
                <a:cs typeface="Times New Roman" pitchFamily="18" charset="0"/>
              </a:rPr>
              <a:t>The Supplier has to solve the following optimization problem:</a:t>
            </a:r>
          </a:p>
          <a:p>
            <a:pPr algn="ctr">
              <a:lnSpc>
                <a:spcPct val="150000"/>
              </a:lnSpc>
              <a:buClr>
                <a:schemeClr val="tx1"/>
              </a:buClr>
              <a:buNone/>
            </a:pPr>
            <a:r>
              <a:rPr lang="en-US" sz="2200" dirty="0" smtClean="0">
                <a:latin typeface="Times New Roman" pitchFamily="18" charset="0"/>
                <a:cs typeface="Times New Roman" pitchFamily="18" charset="0"/>
              </a:rPr>
              <a:t>(Expected</a:t>
            </a:r>
            <a:r>
              <a:rPr lang="el-GR"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Supplier's costs) = </a:t>
            </a:r>
          </a:p>
          <a:p>
            <a:pPr algn="ctr">
              <a:lnSpc>
                <a:spcPct val="150000"/>
              </a:lnSpc>
              <a:buClr>
                <a:schemeClr val="tx1"/>
              </a:buClr>
              <a:buNone/>
            </a:pPr>
            <a:r>
              <a:rPr lang="en-US" sz="2200" dirty="0" smtClean="0">
                <a:latin typeface="Times New Roman" pitchFamily="18" charset="0"/>
                <a:cs typeface="Times New Roman" pitchFamily="18" charset="0"/>
              </a:rPr>
              <a:t>p (</a:t>
            </a:r>
            <a:r>
              <a:rPr lang="en-GB" sz="2200" dirty="0" smtClean="0"/>
              <a:t>C</a:t>
            </a:r>
            <a:r>
              <a:rPr lang="en-GB" sz="2200" baseline="-25000" dirty="0" smtClean="0"/>
              <a:t>S</a:t>
            </a:r>
            <a:r>
              <a:rPr lang="en-GB" sz="2200" dirty="0" smtClean="0"/>
              <a:t>(X</a:t>
            </a:r>
            <a:r>
              <a:rPr lang="en-GB" sz="2200" baseline="-25000" dirty="0" smtClean="0"/>
              <a:t>L</a:t>
            </a:r>
            <a:r>
              <a:rPr lang="en-GB" sz="2200" dirty="0" smtClean="0"/>
              <a:t>) + Y</a:t>
            </a:r>
            <a:r>
              <a:rPr lang="en-GB" sz="2200" baseline="-25000" dirty="0" smtClean="0"/>
              <a:t>L</a:t>
            </a:r>
            <a:r>
              <a:rPr lang="en-GB" sz="2200" dirty="0" smtClean="0"/>
              <a:t>)+ (1-</a:t>
            </a:r>
            <a:r>
              <a:rPr lang="en-US" sz="2200" dirty="0" smtClean="0">
                <a:latin typeface="Times New Roman" pitchFamily="18" charset="0"/>
                <a:cs typeface="Times New Roman" pitchFamily="18" charset="0"/>
              </a:rPr>
              <a:t>p) (</a:t>
            </a:r>
            <a:r>
              <a:rPr lang="en-GB" sz="2200" dirty="0" smtClean="0"/>
              <a:t>C</a:t>
            </a:r>
            <a:r>
              <a:rPr lang="en-GB" sz="2200" baseline="-25000" dirty="0" smtClean="0"/>
              <a:t>S</a:t>
            </a:r>
            <a:r>
              <a:rPr lang="en-GB" sz="2200" dirty="0" smtClean="0"/>
              <a:t>(X</a:t>
            </a:r>
            <a:r>
              <a:rPr lang="en-GB" sz="2200" baseline="-25000" dirty="0" smtClean="0"/>
              <a:t>H</a:t>
            </a:r>
            <a:r>
              <a:rPr lang="en-GB" sz="2200" dirty="0" smtClean="0"/>
              <a:t>) + Y</a:t>
            </a:r>
            <a:r>
              <a:rPr lang="en-GB" sz="2200" baseline="-25000" dirty="0" smtClean="0"/>
              <a:t>H</a:t>
            </a:r>
            <a:r>
              <a:rPr lang="en-GB" sz="2200" dirty="0" smtClean="0"/>
              <a:t>)</a:t>
            </a:r>
          </a:p>
          <a:p>
            <a:pPr>
              <a:lnSpc>
                <a:spcPct val="200000"/>
              </a:lnSpc>
              <a:buClr>
                <a:schemeClr val="tx1"/>
              </a:buClr>
              <a:buNone/>
            </a:pPr>
            <a:r>
              <a:rPr lang="en-GB" sz="2200" dirty="0" smtClean="0">
                <a:latin typeface="Times New Roman" pitchFamily="18" charset="0"/>
                <a:cs typeface="Times New Roman" pitchFamily="18" charset="0"/>
              </a:rPr>
              <a:t>                       </a:t>
            </a:r>
            <a:r>
              <a:rPr lang="en-GB" sz="2200" dirty="0" err="1" smtClean="0">
                <a:latin typeface="Times New Roman" pitchFamily="18" charset="0"/>
                <a:cs typeface="Times New Roman" pitchFamily="18" charset="0"/>
              </a:rPr>
              <a:t>s.t</a:t>
            </a:r>
            <a:r>
              <a:rPr lang="en-GB" sz="2200" dirty="0" smtClean="0">
                <a:latin typeface="Times New Roman" pitchFamily="18" charset="0"/>
                <a:cs typeface="Times New Roman" pitchFamily="18" charset="0"/>
              </a:rPr>
              <a:t>.</a:t>
            </a:r>
            <a:r>
              <a:rPr lang="en-US" sz="2200" dirty="0" smtClean="0">
                <a:latin typeface="Times New Roman" pitchFamily="18" charset="0"/>
                <a:cs typeface="Times New Roman" pitchFamily="18" charset="0"/>
              </a:rPr>
              <a:t> (1) - (4)</a:t>
            </a:r>
          </a:p>
          <a:p>
            <a:pPr>
              <a:lnSpc>
                <a:spcPct val="200000"/>
              </a:lnSpc>
              <a:buClr>
                <a:schemeClr val="tx1"/>
              </a:buClr>
              <a:buNone/>
            </a:pPr>
            <a:endParaRPr lang="en-US" sz="2200" dirty="0" smtClean="0">
              <a:latin typeface="Times New Roman" pitchFamily="18" charset="0"/>
              <a:cs typeface="Times New Roman" pitchFamily="18" charset="0"/>
            </a:endParaRPr>
          </a:p>
        </p:txBody>
      </p:sp>
      <p:sp>
        <p:nvSpPr>
          <p:cNvPr id="4" name="3 - Θέση ημερομηνίας"/>
          <p:cNvSpPr>
            <a:spLocks noGrp="1"/>
          </p:cNvSpPr>
          <p:nvPr>
            <p:ph type="dt" sz="half" idx="10"/>
          </p:nvPr>
        </p:nvSpPr>
        <p:spPr>
          <a:xfrm>
            <a:off x="7696200" y="76200"/>
            <a:ext cx="1295400" cy="288925"/>
          </a:xfrm>
        </p:spPr>
        <p:txBody>
          <a:bodyPr/>
          <a:lstStyle/>
          <a:p>
            <a:r>
              <a:rPr lang="el-GR" dirty="0" smtClean="0"/>
              <a:t>           </a:t>
            </a:r>
            <a:fld id="{CAC43C01-A7D2-48B6-9F04-3C2B7BEA6706}" type="datetime1">
              <a:rPr lang="el-GR" smtClean="0">
                <a:latin typeface="Times New Roman" pitchFamily="18" charset="0"/>
                <a:cs typeface="Times New Roman" pitchFamily="18" charset="0"/>
              </a:rPr>
              <a:pPr/>
              <a:t>4/6/2015</a:t>
            </a:fld>
            <a:endParaRPr lang="en-US" dirty="0">
              <a:latin typeface="Times New Roman" pitchFamily="18" charset="0"/>
              <a:cs typeface="Times New Roman" pitchFamily="18" charset="0"/>
            </a:endParaRPr>
          </a:p>
        </p:txBody>
      </p:sp>
      <p:sp>
        <p:nvSpPr>
          <p:cNvPr id="5" name="4 - Θέση αριθμού διαφάνειας"/>
          <p:cNvSpPr>
            <a:spLocks noGrp="1"/>
          </p:cNvSpPr>
          <p:nvPr>
            <p:ph type="sldNum" sz="quarter" idx="12"/>
          </p:nvPr>
        </p:nvSpPr>
        <p:spPr/>
        <p:txBody>
          <a:bodyPr/>
          <a:lstStyle/>
          <a:p>
            <a:fld id="{7975E393-6FAD-47E8-84EB-8529040947E8}" type="slidenum">
              <a:rPr lang="en-US" smtClean="0"/>
              <a:pPr/>
              <a:t>16</a:t>
            </a:fld>
            <a:endParaRPr lang="en-US" dirty="0"/>
          </a:p>
        </p:txBody>
      </p:sp>
      <p:graphicFrame>
        <p:nvGraphicFramePr>
          <p:cNvPr id="6" name="Object 5"/>
          <p:cNvGraphicFramePr>
            <a:graphicFrameLocks noChangeAspect="1"/>
          </p:cNvGraphicFramePr>
          <p:nvPr/>
        </p:nvGraphicFramePr>
        <p:xfrm>
          <a:off x="2428860" y="2288854"/>
          <a:ext cx="669173" cy="640080"/>
        </p:xfrm>
        <a:graphic>
          <a:graphicData uri="http://schemas.openxmlformats.org/presentationml/2006/ole">
            <p:oleObj spid="_x0000_s48130" name="Equation" r:id="rId4" imgW="291960" imgH="279360" progId="Equation.3">
              <p:embed/>
            </p:oleObj>
          </a:graphicData>
        </a:graphic>
      </p:graphicFrame>
      <p:graphicFrame>
        <p:nvGraphicFramePr>
          <p:cNvPr id="9" name="Object 8"/>
          <p:cNvGraphicFramePr>
            <a:graphicFrameLocks noChangeAspect="1"/>
          </p:cNvGraphicFramePr>
          <p:nvPr/>
        </p:nvGraphicFramePr>
        <p:xfrm>
          <a:off x="1857356" y="2857496"/>
          <a:ext cx="764769" cy="731520"/>
        </p:xfrm>
        <a:graphic>
          <a:graphicData uri="http://schemas.openxmlformats.org/presentationml/2006/ole">
            <p:oleObj spid="_x0000_s48131" name="Equation" r:id="rId5" imgW="291960" imgH="279360" progId="Equation.3">
              <p:embed/>
            </p:oleObj>
          </a:graphicData>
        </a:graphic>
      </p:graphicFrame>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457200"/>
            <a:ext cx="8686800" cy="533400"/>
          </a:xfrm>
        </p:spPr>
        <p:txBody>
          <a:bodyPr>
            <a:normAutofit/>
          </a:bodyPr>
          <a:lstStyle/>
          <a:p>
            <a:pPr algn="ctr"/>
            <a:r>
              <a:rPr lang="en-US" sz="2800" b="1" dirty="0" smtClean="0">
                <a:solidFill>
                  <a:schemeClr val="tx1"/>
                </a:solidFill>
                <a:latin typeface="Times New Roman" pitchFamily="18" charset="0"/>
                <a:cs typeface="Times New Roman" pitchFamily="18" charset="0"/>
              </a:rPr>
              <a:t>Solution</a:t>
            </a:r>
            <a:endParaRPr lang="en-US" sz="2800" b="1" dirty="0">
              <a:solidFill>
                <a:schemeClr val="tx1"/>
              </a:solidFill>
              <a:latin typeface="Times New Roman" pitchFamily="18" charset="0"/>
              <a:cs typeface="Times New Roman" pitchFamily="18" charset="0"/>
            </a:endParaRPr>
          </a:p>
        </p:txBody>
      </p:sp>
      <p:sp>
        <p:nvSpPr>
          <p:cNvPr id="3" name="2 - Θέση περιεχομένου"/>
          <p:cNvSpPr>
            <a:spLocks noGrp="1"/>
          </p:cNvSpPr>
          <p:nvPr>
            <p:ph idx="1"/>
          </p:nvPr>
        </p:nvSpPr>
        <p:spPr>
          <a:xfrm>
            <a:off x="228600" y="1071546"/>
            <a:ext cx="8915400" cy="5500726"/>
          </a:xfrm>
        </p:spPr>
        <p:txBody>
          <a:bodyPr>
            <a:noAutofit/>
          </a:bodyPr>
          <a:lstStyle/>
          <a:p>
            <a:pPr>
              <a:lnSpc>
                <a:spcPct val="150000"/>
              </a:lnSpc>
              <a:buClrTx/>
              <a:buSzPct val="85000"/>
              <a:buFont typeface="Wingdings" pitchFamily="2" charset="2"/>
              <a:buChar char="Ø"/>
            </a:pPr>
            <a:endParaRPr lang="en-US" sz="2000" dirty="0" smtClean="0">
              <a:latin typeface="Times New Roman" pitchFamily="18" charset="0"/>
              <a:cs typeface="Times New Roman" pitchFamily="18" charset="0"/>
            </a:endParaRPr>
          </a:p>
          <a:p>
            <a:pPr>
              <a:lnSpc>
                <a:spcPct val="150000"/>
              </a:lnSpc>
              <a:buClrTx/>
              <a:buSzPct val="85000"/>
              <a:buFont typeface="Wingdings" pitchFamily="2" charset="2"/>
              <a:buChar char="Ø"/>
            </a:pPr>
            <a:r>
              <a:rPr lang="en-US" sz="2100" dirty="0" smtClean="0">
                <a:latin typeface="Times New Roman" pitchFamily="18" charset="0"/>
                <a:cs typeface="Times New Roman" pitchFamily="18" charset="0"/>
              </a:rPr>
              <a:t>We distinguish 3 cases according to the parameters’ values:</a:t>
            </a:r>
            <a:endParaRPr lang="el-GR" sz="2100" dirty="0" smtClean="0">
              <a:latin typeface="Times New Roman" pitchFamily="18" charset="0"/>
              <a:cs typeface="Times New Roman" pitchFamily="18" charset="0"/>
            </a:endParaRPr>
          </a:p>
          <a:p>
            <a:pPr>
              <a:lnSpc>
                <a:spcPct val="150000"/>
              </a:lnSpc>
              <a:buClrTx/>
              <a:buSzPct val="85000"/>
              <a:buNone/>
            </a:pPr>
            <a:r>
              <a:rPr lang="en-US" sz="2000" b="1" u="sng" dirty="0" smtClean="0">
                <a:latin typeface="Times New Roman" pitchFamily="18" charset="0"/>
                <a:cs typeface="Times New Roman" pitchFamily="18" charset="0"/>
              </a:rPr>
              <a:t>Case A</a:t>
            </a:r>
            <a:r>
              <a:rPr lang="en-US" sz="2000" b="1" dirty="0" smtClean="0">
                <a:latin typeface="Times New Roman" pitchFamily="18" charset="0"/>
                <a:cs typeface="Times New Roman" pitchFamily="18" charset="0"/>
              </a:rPr>
              <a:t>:</a:t>
            </a:r>
            <a:endParaRPr lang="en-GB" sz="2000" dirty="0" smtClean="0"/>
          </a:p>
          <a:p>
            <a:pPr>
              <a:lnSpc>
                <a:spcPct val="150000"/>
              </a:lnSpc>
              <a:buClrTx/>
              <a:buSzPct val="85000"/>
              <a:buNone/>
            </a:pPr>
            <a:r>
              <a:rPr lang="en-GB" sz="2000" b="1" dirty="0" smtClean="0">
                <a:latin typeface="Times New Roman" pitchFamily="18" charset="0"/>
                <a:cs typeface="Times New Roman" pitchFamily="18" charset="0"/>
              </a:rPr>
              <a:t>2 &lt;</a:t>
            </a:r>
            <a:r>
              <a:rPr lang="en-GB" sz="2000" dirty="0" smtClean="0">
                <a:latin typeface="Times New Roman" pitchFamily="18" charset="0"/>
                <a:cs typeface="Times New Roman" pitchFamily="18" charset="0"/>
              </a:rPr>
              <a:t> </a:t>
            </a:r>
            <a:r>
              <a:rPr lang="en-GB" sz="2000" dirty="0" smtClean="0"/>
              <a:t>{(</a:t>
            </a:r>
            <a:r>
              <a:rPr lang="en-US" sz="2000" dirty="0" smtClean="0">
                <a:latin typeface="Times New Roman" pitchFamily="18" charset="0"/>
                <a:cs typeface="Times New Roman" pitchFamily="18" charset="0"/>
              </a:rPr>
              <a:t>1</a:t>
            </a:r>
            <a:r>
              <a:rPr lang="en-US" sz="2000" b="1" dirty="0" smtClean="0"/>
              <a:t>-</a:t>
            </a:r>
            <a:r>
              <a:rPr lang="en-US" sz="2000" dirty="0" smtClean="0"/>
              <a:t>p)</a:t>
            </a:r>
            <a:r>
              <a:rPr lang="en-GB" sz="2000" dirty="0" smtClean="0"/>
              <a:t>(</a:t>
            </a:r>
            <a:r>
              <a:rPr lang="el-GR" sz="2000" dirty="0" smtClean="0">
                <a:latin typeface="Times New Roman" pitchFamily="18" charset="0"/>
                <a:cs typeface="Times New Roman" pitchFamily="18" charset="0"/>
              </a:rPr>
              <a:t>1</a:t>
            </a:r>
            <a:r>
              <a:rPr lang="el-GR" sz="2000" dirty="0" smtClean="0"/>
              <a:t>+</a:t>
            </a:r>
            <a:r>
              <a:rPr lang="en-US" sz="2000" dirty="0" smtClean="0"/>
              <a:t> </a:t>
            </a:r>
            <a:r>
              <a:rPr lang="en-GB" sz="2000" dirty="0" smtClean="0"/>
              <a:t>K</a:t>
            </a:r>
            <a:r>
              <a:rPr lang="en-GB" sz="2000" baseline="-25000" dirty="0" smtClean="0"/>
              <a:t>S</a:t>
            </a:r>
            <a:r>
              <a:rPr lang="en-GB" sz="2000" dirty="0" smtClean="0"/>
              <a:t>/K</a:t>
            </a:r>
            <a:r>
              <a:rPr lang="en-GB" sz="2000" baseline="-25000" dirty="0" smtClean="0"/>
              <a:t>R</a:t>
            </a:r>
            <a:r>
              <a:rPr lang="en-GB" sz="2000" dirty="0" smtClean="0"/>
              <a:t>)}</a:t>
            </a:r>
            <a:r>
              <a:rPr lang="en-GB" sz="2000" baseline="30000" dirty="0" smtClean="0"/>
              <a:t>1/2</a:t>
            </a:r>
            <a:r>
              <a:rPr lang="en-GB" sz="2000" dirty="0" smtClean="0"/>
              <a:t> {(H</a:t>
            </a:r>
            <a:r>
              <a:rPr lang="en-GB" sz="2000" baseline="-25000" dirty="0" smtClean="0"/>
              <a:t>L</a:t>
            </a:r>
            <a:r>
              <a:rPr lang="en-GB" sz="2000" dirty="0" smtClean="0"/>
              <a:t>)</a:t>
            </a:r>
            <a:r>
              <a:rPr lang="en-GB" sz="2000" baseline="30000" dirty="0" smtClean="0"/>
              <a:t>1/2</a:t>
            </a:r>
            <a:r>
              <a:rPr lang="en-GB" sz="2000" dirty="0" smtClean="0"/>
              <a:t>+(H</a:t>
            </a:r>
            <a:r>
              <a:rPr lang="en-GB" sz="2000" baseline="-25000" dirty="0" smtClean="0"/>
              <a:t>H</a:t>
            </a:r>
            <a:r>
              <a:rPr lang="en-GB" sz="2000" dirty="0" smtClean="0"/>
              <a:t>)</a:t>
            </a:r>
            <a:r>
              <a:rPr lang="en-GB" sz="2000" baseline="30000" dirty="0" smtClean="0"/>
              <a:t>1/2 </a:t>
            </a:r>
            <a:r>
              <a:rPr lang="en-US" sz="2000" b="1" dirty="0" smtClean="0"/>
              <a:t>}</a:t>
            </a:r>
            <a:r>
              <a:rPr lang="en-GB" sz="2000" b="1" dirty="0" smtClean="0"/>
              <a:t> / </a:t>
            </a:r>
            <a:r>
              <a:rPr lang="en-GB" sz="2000" dirty="0" smtClean="0"/>
              <a:t>(H</a:t>
            </a:r>
            <a:r>
              <a:rPr lang="en-GB" sz="2000" baseline="-25000" dirty="0" smtClean="0"/>
              <a:t>H</a:t>
            </a:r>
            <a:r>
              <a:rPr lang="en-GB" sz="2000" dirty="0" smtClean="0"/>
              <a:t> - </a:t>
            </a:r>
            <a:r>
              <a:rPr lang="en-GB" sz="2000" dirty="0" err="1" smtClean="0"/>
              <a:t>pH</a:t>
            </a:r>
            <a:r>
              <a:rPr lang="en-GB" sz="2000" baseline="-25000" dirty="0" err="1" smtClean="0"/>
              <a:t>L</a:t>
            </a:r>
            <a:r>
              <a:rPr lang="en-GB" sz="2000" dirty="0" smtClean="0"/>
              <a:t>)</a:t>
            </a:r>
            <a:r>
              <a:rPr lang="en-GB" sz="2000" baseline="30000" dirty="0" smtClean="0"/>
              <a:t>1/2</a:t>
            </a:r>
            <a:endParaRPr lang="en-GB" sz="2000" b="1" dirty="0" smtClean="0">
              <a:latin typeface="Times New Roman" pitchFamily="18" charset="0"/>
              <a:cs typeface="Times New Roman" pitchFamily="18" charset="0"/>
            </a:endParaRPr>
          </a:p>
          <a:p>
            <a:pPr>
              <a:lnSpc>
                <a:spcPct val="150000"/>
              </a:lnSpc>
              <a:buClrTx/>
              <a:buSzPct val="85000"/>
              <a:buNone/>
            </a:pPr>
            <a:r>
              <a:rPr lang="en-US" sz="2000" b="1" u="sng" dirty="0" smtClean="0">
                <a:latin typeface="Times New Roman" pitchFamily="18" charset="0"/>
                <a:cs typeface="Times New Roman" pitchFamily="18" charset="0"/>
              </a:rPr>
              <a:t>Case B</a:t>
            </a:r>
            <a:r>
              <a:rPr lang="en-US" sz="2000" b="1" dirty="0" smtClean="0">
                <a:latin typeface="Times New Roman" pitchFamily="18" charset="0"/>
                <a:cs typeface="Times New Roman" pitchFamily="18" charset="0"/>
              </a:rPr>
              <a:t>:</a:t>
            </a:r>
          </a:p>
          <a:p>
            <a:pPr>
              <a:lnSpc>
                <a:spcPct val="150000"/>
              </a:lnSpc>
              <a:buClrTx/>
              <a:buSzPct val="85000"/>
              <a:buNone/>
            </a:pPr>
            <a:r>
              <a:rPr lang="en-GB" sz="2000" dirty="0" smtClean="0"/>
              <a:t>{(</a:t>
            </a:r>
            <a:r>
              <a:rPr lang="en-US" sz="2000" dirty="0" smtClean="0">
                <a:latin typeface="Times New Roman" pitchFamily="18" charset="0"/>
                <a:cs typeface="Times New Roman" pitchFamily="18" charset="0"/>
              </a:rPr>
              <a:t>1</a:t>
            </a:r>
            <a:r>
              <a:rPr lang="en-US" sz="2000" dirty="0" smtClean="0"/>
              <a:t>-p)</a:t>
            </a:r>
            <a:r>
              <a:rPr lang="en-GB" sz="2000" dirty="0" smtClean="0"/>
              <a:t>(</a:t>
            </a:r>
            <a:r>
              <a:rPr lang="el-GR" sz="2000" dirty="0" smtClean="0">
                <a:latin typeface="Times New Roman" pitchFamily="18" charset="0"/>
                <a:cs typeface="Times New Roman" pitchFamily="18" charset="0"/>
              </a:rPr>
              <a:t>1</a:t>
            </a:r>
            <a:r>
              <a:rPr lang="el-GR" sz="2000" dirty="0" smtClean="0"/>
              <a:t>+</a:t>
            </a:r>
            <a:r>
              <a:rPr lang="en-GB" sz="2000" dirty="0" smtClean="0"/>
              <a:t>K</a:t>
            </a:r>
            <a:r>
              <a:rPr lang="en-GB" sz="2000" baseline="-25000" dirty="0" smtClean="0"/>
              <a:t>S</a:t>
            </a:r>
            <a:r>
              <a:rPr lang="en-GB" sz="2000" dirty="0" smtClean="0"/>
              <a:t>/K</a:t>
            </a:r>
            <a:r>
              <a:rPr lang="en-GB" sz="2000" baseline="-25000" dirty="0" smtClean="0"/>
              <a:t>R</a:t>
            </a:r>
            <a:r>
              <a:rPr lang="en-GB" sz="2000" dirty="0" smtClean="0"/>
              <a:t>)}</a:t>
            </a:r>
            <a:r>
              <a:rPr lang="en-GB" sz="2000" baseline="30000" dirty="0" smtClean="0"/>
              <a:t>1/2</a:t>
            </a:r>
            <a:r>
              <a:rPr lang="en-GB" sz="2000" dirty="0" smtClean="0"/>
              <a:t> {(H</a:t>
            </a:r>
            <a:r>
              <a:rPr lang="en-GB" sz="2000" baseline="-25000" dirty="0" smtClean="0"/>
              <a:t>L</a:t>
            </a:r>
            <a:r>
              <a:rPr lang="en-GB" sz="2000" dirty="0" smtClean="0"/>
              <a:t>)</a:t>
            </a:r>
            <a:r>
              <a:rPr lang="en-GB" sz="2000" baseline="30000" dirty="0" smtClean="0"/>
              <a:t>1/2</a:t>
            </a:r>
            <a:r>
              <a:rPr lang="en-GB" sz="2000" dirty="0" smtClean="0"/>
              <a:t>+(H</a:t>
            </a:r>
            <a:r>
              <a:rPr lang="en-GB" sz="2000" baseline="-25000" dirty="0" smtClean="0"/>
              <a:t>H</a:t>
            </a:r>
            <a:r>
              <a:rPr lang="en-GB" sz="2000" dirty="0" smtClean="0"/>
              <a:t>)</a:t>
            </a:r>
            <a:r>
              <a:rPr lang="en-GB" sz="2000" baseline="30000" dirty="0" smtClean="0"/>
              <a:t>1/2 </a:t>
            </a:r>
            <a:r>
              <a:rPr lang="en-US" sz="2000" b="1" dirty="0" smtClean="0"/>
              <a:t>}</a:t>
            </a:r>
            <a:r>
              <a:rPr lang="en-GB" sz="2000" b="1" dirty="0" smtClean="0"/>
              <a:t>/</a:t>
            </a:r>
            <a:r>
              <a:rPr lang="en-GB" sz="2000" dirty="0" smtClean="0"/>
              <a:t>(H</a:t>
            </a:r>
            <a:r>
              <a:rPr lang="en-GB" sz="2000" baseline="-25000" dirty="0" smtClean="0"/>
              <a:t>H</a:t>
            </a:r>
            <a:r>
              <a:rPr lang="en-GB" sz="2000" dirty="0" smtClean="0"/>
              <a:t>-</a:t>
            </a:r>
            <a:r>
              <a:rPr lang="en-GB" sz="2000" dirty="0" err="1" smtClean="0"/>
              <a:t>pH</a:t>
            </a:r>
            <a:r>
              <a:rPr lang="en-GB" sz="2000" baseline="-25000" dirty="0" err="1" smtClean="0"/>
              <a:t>L</a:t>
            </a:r>
            <a:r>
              <a:rPr lang="en-GB" sz="2000" dirty="0" smtClean="0"/>
              <a:t>)</a:t>
            </a:r>
            <a:r>
              <a:rPr lang="en-GB" sz="2000" baseline="30000" dirty="0" smtClean="0"/>
              <a:t>1/2</a:t>
            </a:r>
            <a:r>
              <a:rPr lang="en-GB" sz="2000" b="1" dirty="0" smtClean="0"/>
              <a:t>≤ </a:t>
            </a:r>
            <a:r>
              <a:rPr lang="en-GB" sz="2000" b="1" dirty="0" smtClean="0">
                <a:latin typeface="Times New Roman" pitchFamily="18" charset="0"/>
                <a:cs typeface="Times New Roman" pitchFamily="18" charset="0"/>
              </a:rPr>
              <a:t>2&lt;</a:t>
            </a:r>
            <a:r>
              <a:rPr lang="en-GB" sz="2000" dirty="0" smtClean="0"/>
              <a:t>(</a:t>
            </a:r>
            <a:r>
              <a:rPr lang="el-GR" sz="2000" dirty="0" smtClean="0">
                <a:latin typeface="Times New Roman" pitchFamily="18" charset="0"/>
                <a:cs typeface="Times New Roman" pitchFamily="18" charset="0"/>
              </a:rPr>
              <a:t>1</a:t>
            </a:r>
            <a:r>
              <a:rPr lang="el-GR" sz="2000" dirty="0" smtClean="0"/>
              <a:t>+</a:t>
            </a:r>
            <a:r>
              <a:rPr lang="en-GB" sz="2000" dirty="0" smtClean="0"/>
              <a:t>K</a:t>
            </a:r>
            <a:r>
              <a:rPr lang="en-GB" sz="2000" baseline="-25000" dirty="0" smtClean="0"/>
              <a:t>S</a:t>
            </a:r>
            <a:r>
              <a:rPr lang="en-GB" sz="2000" dirty="0" smtClean="0"/>
              <a:t>/K</a:t>
            </a:r>
            <a:r>
              <a:rPr lang="en-GB" sz="2000" baseline="-25000" dirty="0" smtClean="0"/>
              <a:t>R</a:t>
            </a:r>
            <a:r>
              <a:rPr lang="en-GB" sz="2000" dirty="0" smtClean="0"/>
              <a:t>)</a:t>
            </a:r>
            <a:r>
              <a:rPr lang="en-GB" sz="2000" baseline="30000" dirty="0" smtClean="0"/>
              <a:t>1/2</a:t>
            </a:r>
            <a:r>
              <a:rPr lang="en-GB" sz="2000" dirty="0" smtClean="0"/>
              <a:t> {</a:t>
            </a:r>
            <a:r>
              <a:rPr lang="en-GB" sz="2000" dirty="0" smtClean="0">
                <a:latin typeface="Times New Roman" pitchFamily="18" charset="0"/>
                <a:cs typeface="Times New Roman" pitchFamily="18" charset="0"/>
              </a:rPr>
              <a:t>1</a:t>
            </a:r>
            <a:r>
              <a:rPr lang="en-GB" sz="2000" dirty="0" smtClean="0"/>
              <a:t>+(H</a:t>
            </a:r>
            <a:r>
              <a:rPr lang="en-GB" sz="2000" baseline="-25000" dirty="0" smtClean="0"/>
              <a:t>H</a:t>
            </a:r>
            <a:r>
              <a:rPr lang="en-GB" sz="2000" dirty="0" smtClean="0"/>
              <a:t>/H</a:t>
            </a:r>
            <a:r>
              <a:rPr lang="en-GB" sz="2000" baseline="-25000" dirty="0" smtClean="0"/>
              <a:t>L</a:t>
            </a:r>
            <a:r>
              <a:rPr lang="en-GB" sz="2000" dirty="0" smtClean="0"/>
              <a:t>)</a:t>
            </a:r>
            <a:r>
              <a:rPr lang="en-GB" sz="2000" baseline="30000" dirty="0" smtClean="0"/>
              <a:t>1/2</a:t>
            </a:r>
            <a:r>
              <a:rPr lang="en-GB" sz="2000" dirty="0" smtClean="0"/>
              <a:t>} </a:t>
            </a:r>
          </a:p>
          <a:p>
            <a:pPr>
              <a:lnSpc>
                <a:spcPct val="150000"/>
              </a:lnSpc>
              <a:buClrTx/>
              <a:buSzPct val="85000"/>
              <a:buNone/>
            </a:pPr>
            <a:r>
              <a:rPr lang="en-US" sz="2000" b="1" u="sng" dirty="0" smtClean="0">
                <a:latin typeface="Times New Roman" pitchFamily="18" charset="0"/>
                <a:cs typeface="Times New Roman" pitchFamily="18" charset="0"/>
              </a:rPr>
              <a:t>Case C</a:t>
            </a:r>
            <a:r>
              <a:rPr lang="en-US" sz="2000" b="1" dirty="0" smtClean="0">
                <a:latin typeface="Times New Roman" pitchFamily="18" charset="0"/>
                <a:cs typeface="Times New Roman" pitchFamily="18" charset="0"/>
              </a:rPr>
              <a:t>:</a:t>
            </a:r>
            <a:endParaRPr lang="en-GB" sz="2000" dirty="0" smtClean="0"/>
          </a:p>
          <a:p>
            <a:pPr>
              <a:lnSpc>
                <a:spcPct val="150000"/>
              </a:lnSpc>
              <a:buClrTx/>
              <a:buSzPct val="85000"/>
              <a:buNone/>
            </a:pPr>
            <a:r>
              <a:rPr lang="en-GB" sz="2000" dirty="0" smtClean="0"/>
              <a:t>(</a:t>
            </a:r>
            <a:r>
              <a:rPr lang="en-US" sz="2000" dirty="0" smtClean="0">
                <a:latin typeface="Times New Roman" pitchFamily="18" charset="0"/>
                <a:cs typeface="Times New Roman" pitchFamily="18" charset="0"/>
              </a:rPr>
              <a:t>1</a:t>
            </a:r>
            <a:r>
              <a:rPr lang="el-GR" sz="2000" dirty="0" smtClean="0"/>
              <a:t>+ </a:t>
            </a:r>
            <a:r>
              <a:rPr lang="en-GB" sz="2000" dirty="0" smtClean="0"/>
              <a:t>K</a:t>
            </a:r>
            <a:r>
              <a:rPr lang="en-GB" sz="2000" baseline="-25000" dirty="0" smtClean="0"/>
              <a:t>S</a:t>
            </a:r>
            <a:r>
              <a:rPr lang="en-GB" sz="2000" dirty="0" smtClean="0"/>
              <a:t>/K</a:t>
            </a:r>
            <a:r>
              <a:rPr lang="en-GB" sz="2000" baseline="-25000" dirty="0" smtClean="0"/>
              <a:t>R</a:t>
            </a:r>
            <a:r>
              <a:rPr lang="en-GB" sz="2000" dirty="0" smtClean="0"/>
              <a:t>)</a:t>
            </a:r>
            <a:r>
              <a:rPr lang="en-GB" sz="2000" baseline="30000" dirty="0" smtClean="0"/>
              <a:t>1/2</a:t>
            </a:r>
            <a:r>
              <a:rPr lang="en-GB" sz="2000" dirty="0" smtClean="0"/>
              <a:t> {</a:t>
            </a:r>
            <a:r>
              <a:rPr lang="en-GB" sz="2000" dirty="0" smtClean="0">
                <a:latin typeface="Times New Roman" pitchFamily="18" charset="0"/>
                <a:cs typeface="Times New Roman" pitchFamily="18" charset="0"/>
              </a:rPr>
              <a:t>1</a:t>
            </a:r>
            <a:r>
              <a:rPr lang="en-GB" sz="2000" dirty="0" smtClean="0"/>
              <a:t>+(H</a:t>
            </a:r>
            <a:r>
              <a:rPr lang="en-GB" sz="2000" baseline="-25000" dirty="0" smtClean="0"/>
              <a:t>H</a:t>
            </a:r>
            <a:r>
              <a:rPr lang="en-GB" sz="2000" dirty="0" smtClean="0"/>
              <a:t>/H</a:t>
            </a:r>
            <a:r>
              <a:rPr lang="en-GB" sz="2000" baseline="-25000" dirty="0" smtClean="0"/>
              <a:t>L</a:t>
            </a:r>
            <a:r>
              <a:rPr lang="en-GB" sz="2000" dirty="0" smtClean="0"/>
              <a:t>)</a:t>
            </a:r>
            <a:r>
              <a:rPr lang="en-GB" sz="2000" baseline="30000" dirty="0" smtClean="0"/>
              <a:t>1/2</a:t>
            </a:r>
            <a:r>
              <a:rPr lang="en-GB" sz="2000" dirty="0" smtClean="0"/>
              <a:t>} </a:t>
            </a:r>
            <a:r>
              <a:rPr lang="en-GB" sz="2000" b="1" dirty="0" smtClean="0"/>
              <a:t>≤ </a:t>
            </a:r>
            <a:r>
              <a:rPr lang="en-GB" sz="2000" b="1" dirty="0" smtClean="0">
                <a:latin typeface="Times New Roman" pitchFamily="18" charset="0"/>
                <a:cs typeface="Times New Roman" pitchFamily="18" charset="0"/>
              </a:rPr>
              <a:t>2 </a:t>
            </a:r>
            <a:endParaRPr lang="en-GB" sz="2000" dirty="0" smtClean="0"/>
          </a:p>
          <a:p>
            <a:pPr>
              <a:lnSpc>
                <a:spcPct val="150000"/>
              </a:lnSpc>
              <a:buClrTx/>
              <a:buSzPct val="85000"/>
              <a:buNone/>
            </a:pPr>
            <a:endParaRPr lang="en-GB" sz="2000" b="1" baseline="-25000" dirty="0" smtClean="0"/>
          </a:p>
          <a:p>
            <a:pPr>
              <a:lnSpc>
                <a:spcPct val="150000"/>
              </a:lnSpc>
              <a:buClrTx/>
              <a:buSzPct val="85000"/>
              <a:buNone/>
            </a:pPr>
            <a:endParaRPr lang="en-GB" sz="2000" b="1" baseline="-25000" dirty="0" smtClean="0"/>
          </a:p>
        </p:txBody>
      </p:sp>
      <p:sp>
        <p:nvSpPr>
          <p:cNvPr id="4" name="3 - Θέση ημερομηνίας"/>
          <p:cNvSpPr>
            <a:spLocks noGrp="1"/>
          </p:cNvSpPr>
          <p:nvPr>
            <p:ph type="dt" sz="half" idx="10"/>
          </p:nvPr>
        </p:nvSpPr>
        <p:spPr>
          <a:xfrm>
            <a:off x="7696200" y="76200"/>
            <a:ext cx="1295400" cy="288925"/>
          </a:xfrm>
        </p:spPr>
        <p:txBody>
          <a:bodyPr/>
          <a:lstStyle/>
          <a:p>
            <a:r>
              <a:rPr lang="el-GR" dirty="0" smtClean="0"/>
              <a:t>           </a:t>
            </a:r>
            <a:fld id="{CAC43C01-A7D2-48B6-9F04-3C2B7BEA6706}" type="datetime1">
              <a:rPr lang="el-GR" smtClean="0">
                <a:latin typeface="Times New Roman" pitchFamily="18" charset="0"/>
                <a:cs typeface="Times New Roman" pitchFamily="18" charset="0"/>
              </a:rPr>
              <a:pPr/>
              <a:t>4/6/2015</a:t>
            </a:fld>
            <a:endParaRPr lang="en-US" dirty="0">
              <a:latin typeface="Times New Roman" pitchFamily="18" charset="0"/>
              <a:cs typeface="Times New Roman" pitchFamily="18" charset="0"/>
            </a:endParaRPr>
          </a:p>
        </p:txBody>
      </p:sp>
      <p:sp>
        <p:nvSpPr>
          <p:cNvPr id="5" name="4 - Θέση αριθμού διαφάνειας"/>
          <p:cNvSpPr>
            <a:spLocks noGrp="1"/>
          </p:cNvSpPr>
          <p:nvPr>
            <p:ph type="sldNum" sz="quarter" idx="12"/>
          </p:nvPr>
        </p:nvSpPr>
        <p:spPr/>
        <p:txBody>
          <a:bodyPr/>
          <a:lstStyle/>
          <a:p>
            <a:fld id="{7975E393-6FAD-47E8-84EB-8529040947E8}" type="slidenum">
              <a:rPr lang="en-US" smtClean="0"/>
              <a:pPr/>
              <a:t>17</a:t>
            </a:fld>
            <a:endParaRPr lang="en-US"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457200"/>
            <a:ext cx="8686800" cy="533400"/>
          </a:xfrm>
        </p:spPr>
        <p:txBody>
          <a:bodyPr>
            <a:normAutofit/>
          </a:bodyPr>
          <a:lstStyle/>
          <a:p>
            <a:pPr algn="ctr"/>
            <a:r>
              <a:rPr lang="en-US" sz="2800" b="1" dirty="0" smtClean="0">
                <a:solidFill>
                  <a:schemeClr val="tx1"/>
                </a:solidFill>
                <a:latin typeface="Times New Roman" pitchFamily="18" charset="0"/>
                <a:cs typeface="Times New Roman" pitchFamily="18" charset="0"/>
              </a:rPr>
              <a:t>Solution</a:t>
            </a:r>
            <a:endParaRPr lang="en-US" sz="2800" b="1" dirty="0">
              <a:solidFill>
                <a:schemeClr val="tx1"/>
              </a:solidFill>
              <a:latin typeface="Times New Roman" pitchFamily="18" charset="0"/>
              <a:cs typeface="Times New Roman" pitchFamily="18" charset="0"/>
            </a:endParaRPr>
          </a:p>
        </p:txBody>
      </p:sp>
      <p:sp>
        <p:nvSpPr>
          <p:cNvPr id="3" name="2 - Θέση περιεχομένου"/>
          <p:cNvSpPr>
            <a:spLocks noGrp="1"/>
          </p:cNvSpPr>
          <p:nvPr>
            <p:ph idx="1"/>
          </p:nvPr>
        </p:nvSpPr>
        <p:spPr>
          <a:xfrm>
            <a:off x="228600" y="1071546"/>
            <a:ext cx="8915400" cy="5500726"/>
          </a:xfrm>
        </p:spPr>
        <p:txBody>
          <a:bodyPr>
            <a:noAutofit/>
          </a:bodyPr>
          <a:lstStyle/>
          <a:p>
            <a:pPr>
              <a:buClrTx/>
              <a:buSzPct val="85000"/>
              <a:buNone/>
            </a:pPr>
            <a:r>
              <a:rPr lang="en-US" sz="2000" b="1" u="sng" dirty="0" smtClean="0">
                <a:latin typeface="Times New Roman" pitchFamily="18" charset="0"/>
                <a:cs typeface="Times New Roman" pitchFamily="18" charset="0"/>
              </a:rPr>
              <a:t>Solution of Case A</a:t>
            </a:r>
            <a:r>
              <a:rPr lang="en-US" sz="2000" b="1" dirty="0" smtClean="0">
                <a:latin typeface="Times New Roman" pitchFamily="18" charset="0"/>
                <a:cs typeface="Times New Roman" pitchFamily="18" charset="0"/>
              </a:rPr>
              <a:t>:</a:t>
            </a:r>
            <a:r>
              <a:rPr lang="en-GB" sz="2000" dirty="0" smtClean="0"/>
              <a:t> </a:t>
            </a:r>
            <a:endParaRPr lang="en-GB" sz="2000" b="1" dirty="0" smtClean="0"/>
          </a:p>
          <a:p>
            <a:pPr algn="ctr">
              <a:lnSpc>
                <a:spcPct val="150000"/>
              </a:lnSpc>
              <a:buClrTx/>
              <a:buSzPct val="85000"/>
              <a:buNone/>
            </a:pPr>
            <a:r>
              <a:rPr lang="en-GB" sz="1800" b="1" dirty="0" smtClean="0"/>
              <a:t>Q</a:t>
            </a:r>
            <a:r>
              <a:rPr lang="en-GB" sz="1800" b="1" baseline="30000" dirty="0" smtClean="0"/>
              <a:t>*</a:t>
            </a:r>
            <a:r>
              <a:rPr lang="en-GB" sz="1800" b="1" baseline="-25000" dirty="0" smtClean="0"/>
              <a:t>L</a:t>
            </a:r>
            <a:r>
              <a:rPr lang="en-GB" sz="1800" b="1" dirty="0" smtClean="0"/>
              <a:t>= {</a:t>
            </a:r>
            <a:r>
              <a:rPr lang="en-GB" sz="1800" b="1" dirty="0" smtClean="0">
                <a:latin typeface="Times New Roman" pitchFamily="18" charset="0"/>
                <a:cs typeface="Times New Roman" pitchFamily="18" charset="0"/>
              </a:rPr>
              <a:t>2</a:t>
            </a:r>
            <a:r>
              <a:rPr lang="en-GB" sz="1800" b="1" dirty="0" smtClean="0"/>
              <a:t>(K</a:t>
            </a:r>
            <a:r>
              <a:rPr lang="en-GB" sz="1800" b="1" baseline="-25000" dirty="0" smtClean="0"/>
              <a:t>S</a:t>
            </a:r>
            <a:r>
              <a:rPr lang="en-GB" sz="1800" b="1" dirty="0" smtClean="0"/>
              <a:t> + K</a:t>
            </a:r>
            <a:r>
              <a:rPr lang="en-GB" sz="1800" b="1" baseline="-25000" dirty="0" smtClean="0"/>
              <a:t>R</a:t>
            </a:r>
            <a:r>
              <a:rPr lang="en-GB" sz="1800" b="1" dirty="0" smtClean="0"/>
              <a:t>)D/H</a:t>
            </a:r>
            <a:r>
              <a:rPr lang="en-GB" sz="1800" b="1" baseline="-25000" dirty="0" smtClean="0"/>
              <a:t>L</a:t>
            </a:r>
            <a:r>
              <a:rPr lang="en-GB" sz="1800" b="1" dirty="0" smtClean="0"/>
              <a:t>}</a:t>
            </a:r>
            <a:r>
              <a:rPr lang="en-GB" sz="1800" b="1" baseline="30000" dirty="0" smtClean="0"/>
              <a:t>1/2</a:t>
            </a:r>
            <a:r>
              <a:rPr lang="en-GB" sz="1800" b="1" dirty="0" smtClean="0"/>
              <a:t>            </a:t>
            </a:r>
            <a:r>
              <a:rPr lang="en-GB" sz="1750" b="1" dirty="0" smtClean="0"/>
              <a:t>Y</a:t>
            </a:r>
            <a:r>
              <a:rPr lang="en-GB" sz="1750" b="1" baseline="30000" dirty="0" smtClean="0"/>
              <a:t>*</a:t>
            </a:r>
            <a:r>
              <a:rPr lang="en-GB" sz="1750" b="1" baseline="-25000" dirty="0" smtClean="0"/>
              <a:t>L</a:t>
            </a:r>
            <a:r>
              <a:rPr lang="en-GB" sz="1750" b="1" dirty="0" smtClean="0"/>
              <a:t>=C</a:t>
            </a:r>
            <a:r>
              <a:rPr lang="en-GB" sz="1750" b="1" baseline="-25000" dirty="0" smtClean="0"/>
              <a:t>R,L</a:t>
            </a:r>
            <a:r>
              <a:rPr lang="en-GB" sz="1750" b="1" dirty="0" smtClean="0"/>
              <a:t>(Q</a:t>
            </a:r>
            <a:r>
              <a:rPr lang="en-GB" sz="1750" b="1" baseline="30000" dirty="0" smtClean="0"/>
              <a:t>*</a:t>
            </a:r>
            <a:r>
              <a:rPr lang="en-GB" sz="1750" b="1" baseline="-25000" dirty="0" smtClean="0"/>
              <a:t>L</a:t>
            </a:r>
            <a:r>
              <a:rPr lang="en-GB" sz="1750" b="1" dirty="0" smtClean="0"/>
              <a:t>)-C</a:t>
            </a:r>
            <a:r>
              <a:rPr lang="en-GB" sz="1750" b="1" baseline="-25000" dirty="0" smtClean="0"/>
              <a:t>R,L</a:t>
            </a:r>
            <a:r>
              <a:rPr lang="en-GB" sz="1750" b="1" dirty="0" smtClean="0"/>
              <a:t>(Q</a:t>
            </a:r>
            <a:r>
              <a:rPr lang="en-GB" sz="1750" b="1" baseline="30000" dirty="0" smtClean="0"/>
              <a:t>*</a:t>
            </a:r>
            <a:r>
              <a:rPr lang="en-GB" sz="1750" b="1" baseline="-25000" dirty="0" smtClean="0"/>
              <a:t>H</a:t>
            </a:r>
            <a:r>
              <a:rPr lang="en-GB" sz="1750" b="1" dirty="0" smtClean="0"/>
              <a:t>)+C</a:t>
            </a:r>
            <a:r>
              <a:rPr lang="en-GB" sz="1750" b="1" baseline="-25000" dirty="0" smtClean="0"/>
              <a:t>R,H</a:t>
            </a:r>
            <a:r>
              <a:rPr lang="en-GB" sz="1750" b="1" dirty="0" smtClean="0"/>
              <a:t>(Q</a:t>
            </a:r>
            <a:r>
              <a:rPr lang="en-GB" sz="1750" b="1" baseline="30000" dirty="0" smtClean="0"/>
              <a:t>*</a:t>
            </a:r>
            <a:r>
              <a:rPr lang="en-GB" sz="1750" b="1" baseline="-25000" dirty="0" smtClean="0"/>
              <a:t>H</a:t>
            </a:r>
            <a:r>
              <a:rPr lang="en-GB" sz="1750" b="1" dirty="0" smtClean="0"/>
              <a:t>)-C</a:t>
            </a:r>
            <a:r>
              <a:rPr lang="en-GB" sz="1750" b="1" baseline="-25000" dirty="0" smtClean="0"/>
              <a:t>R,L</a:t>
            </a:r>
            <a:r>
              <a:rPr lang="en-GB" sz="1750" b="1" dirty="0" smtClean="0"/>
              <a:t>(Q</a:t>
            </a:r>
            <a:r>
              <a:rPr lang="en-GB" sz="1750" b="1" baseline="30000" dirty="0" smtClean="0"/>
              <a:t>*</a:t>
            </a:r>
            <a:r>
              <a:rPr lang="en-GB" sz="1750" b="1" baseline="-25000" dirty="0" smtClean="0"/>
              <a:t>R</a:t>
            </a:r>
            <a:r>
              <a:rPr lang="en-GB" sz="1750" b="1" dirty="0" smtClean="0"/>
              <a:t>)</a:t>
            </a:r>
          </a:p>
          <a:p>
            <a:pPr algn="ctr">
              <a:lnSpc>
                <a:spcPct val="150000"/>
              </a:lnSpc>
              <a:buClrTx/>
              <a:buSzPct val="85000"/>
              <a:buNone/>
            </a:pPr>
            <a:r>
              <a:rPr lang="en-GB" sz="1800" b="1" dirty="0" smtClean="0"/>
              <a:t> Q</a:t>
            </a:r>
            <a:r>
              <a:rPr lang="en-GB" sz="1800" b="1" baseline="30000" dirty="0" smtClean="0"/>
              <a:t>*</a:t>
            </a:r>
            <a:r>
              <a:rPr lang="en-GB" sz="1800" b="1" baseline="-25000" dirty="0" smtClean="0"/>
              <a:t>H</a:t>
            </a:r>
            <a:r>
              <a:rPr lang="en-GB" sz="1800" b="1" dirty="0" smtClean="0"/>
              <a:t> = {</a:t>
            </a:r>
            <a:r>
              <a:rPr lang="en-GB" sz="1800" b="1" dirty="0" smtClean="0">
                <a:latin typeface="Times New Roman" pitchFamily="18" charset="0"/>
                <a:cs typeface="Times New Roman" pitchFamily="18" charset="0"/>
              </a:rPr>
              <a:t>2</a:t>
            </a:r>
            <a:r>
              <a:rPr lang="en-GB" sz="1800" b="1" dirty="0" smtClean="0"/>
              <a:t>(</a:t>
            </a:r>
            <a:r>
              <a:rPr lang="en-US" sz="1800" b="1" dirty="0" smtClean="0">
                <a:latin typeface="Times New Roman" pitchFamily="18" charset="0"/>
                <a:cs typeface="Times New Roman" pitchFamily="18" charset="0"/>
              </a:rPr>
              <a:t>1</a:t>
            </a:r>
            <a:r>
              <a:rPr lang="en-US" sz="1800" b="1" dirty="0" smtClean="0"/>
              <a:t>-p)</a:t>
            </a:r>
            <a:r>
              <a:rPr lang="en-GB" sz="1800" b="1" dirty="0" smtClean="0"/>
              <a:t>(K</a:t>
            </a:r>
            <a:r>
              <a:rPr lang="en-GB" sz="1800" b="1" baseline="-25000" dirty="0" smtClean="0"/>
              <a:t>S</a:t>
            </a:r>
            <a:r>
              <a:rPr lang="en-GB" sz="1800" b="1" dirty="0" smtClean="0"/>
              <a:t>+K</a:t>
            </a:r>
            <a:r>
              <a:rPr lang="en-GB" sz="1800" b="1" baseline="-25000" dirty="0" smtClean="0"/>
              <a:t>R</a:t>
            </a:r>
            <a:r>
              <a:rPr lang="en-GB" sz="1800" b="1" dirty="0" smtClean="0"/>
              <a:t>)D/(H</a:t>
            </a:r>
            <a:r>
              <a:rPr lang="en-GB" sz="1800" b="1" baseline="-25000" dirty="0" smtClean="0"/>
              <a:t>H</a:t>
            </a:r>
            <a:r>
              <a:rPr lang="en-GB" sz="1800" b="1" dirty="0" smtClean="0"/>
              <a:t>-</a:t>
            </a:r>
            <a:r>
              <a:rPr lang="en-GB" sz="1800" b="1" dirty="0" err="1" smtClean="0"/>
              <a:t>pH</a:t>
            </a:r>
            <a:r>
              <a:rPr lang="en-GB" sz="1800" b="1" baseline="-25000" dirty="0" err="1" smtClean="0"/>
              <a:t>L</a:t>
            </a:r>
            <a:r>
              <a:rPr lang="en-GB" sz="1800" b="1" dirty="0" smtClean="0"/>
              <a:t>)}</a:t>
            </a:r>
            <a:r>
              <a:rPr lang="en-GB" sz="1800" b="1" baseline="30000" dirty="0" smtClean="0"/>
              <a:t>1/2                           </a:t>
            </a:r>
            <a:r>
              <a:rPr lang="en-GB" sz="1900" b="1" dirty="0" smtClean="0"/>
              <a:t>Y</a:t>
            </a:r>
            <a:r>
              <a:rPr lang="en-GB" sz="1900" b="1" baseline="30000" dirty="0" smtClean="0"/>
              <a:t>*</a:t>
            </a:r>
            <a:r>
              <a:rPr lang="en-GB" sz="1900" b="1" baseline="-25000" dirty="0" smtClean="0"/>
              <a:t>H</a:t>
            </a:r>
            <a:r>
              <a:rPr lang="en-GB" sz="1900" b="1" dirty="0" smtClean="0"/>
              <a:t> = C</a:t>
            </a:r>
            <a:r>
              <a:rPr lang="en-GB" sz="1900" b="1" baseline="-25000" dirty="0" smtClean="0"/>
              <a:t>R,H</a:t>
            </a:r>
            <a:r>
              <a:rPr lang="en-GB" sz="1900" b="1" dirty="0" smtClean="0"/>
              <a:t>(Q</a:t>
            </a:r>
            <a:r>
              <a:rPr lang="en-GB" sz="1900" b="1" baseline="30000" dirty="0" smtClean="0"/>
              <a:t>*</a:t>
            </a:r>
            <a:r>
              <a:rPr lang="en-GB" sz="1900" b="1" baseline="-25000" dirty="0" smtClean="0"/>
              <a:t>H</a:t>
            </a:r>
            <a:r>
              <a:rPr lang="en-GB" sz="1900" b="1" dirty="0" smtClean="0"/>
              <a:t>)-C</a:t>
            </a:r>
            <a:r>
              <a:rPr lang="en-GB" sz="1900" b="1" baseline="-25000" dirty="0" smtClean="0"/>
              <a:t>R,L</a:t>
            </a:r>
            <a:r>
              <a:rPr lang="en-GB" sz="1900" b="1" dirty="0" smtClean="0"/>
              <a:t>(Q</a:t>
            </a:r>
            <a:r>
              <a:rPr lang="en-GB" sz="1900" b="1" baseline="30000" dirty="0" smtClean="0"/>
              <a:t>*</a:t>
            </a:r>
            <a:r>
              <a:rPr lang="en-GB" sz="1900" b="1" baseline="-25000" dirty="0" smtClean="0"/>
              <a:t>R</a:t>
            </a:r>
            <a:r>
              <a:rPr lang="en-GB" sz="1900" b="1" dirty="0" smtClean="0"/>
              <a:t>)</a:t>
            </a:r>
          </a:p>
          <a:p>
            <a:pPr>
              <a:lnSpc>
                <a:spcPct val="150000"/>
              </a:lnSpc>
              <a:buClrTx/>
              <a:buSzPct val="85000"/>
              <a:buNone/>
            </a:pPr>
            <a:r>
              <a:rPr lang="en-US" sz="2000" b="1" u="sng" dirty="0" smtClean="0">
                <a:latin typeface="Times New Roman" pitchFamily="18" charset="0"/>
                <a:cs typeface="Times New Roman" pitchFamily="18" charset="0"/>
              </a:rPr>
              <a:t>Solution of Case B</a:t>
            </a:r>
            <a:r>
              <a:rPr lang="en-US" sz="2000" b="1" dirty="0" smtClean="0">
                <a:latin typeface="Times New Roman" pitchFamily="18" charset="0"/>
                <a:cs typeface="Times New Roman" pitchFamily="18" charset="0"/>
              </a:rPr>
              <a:t>:</a:t>
            </a:r>
          </a:p>
          <a:p>
            <a:pPr algn="ctr">
              <a:buClrTx/>
              <a:buSzPct val="85000"/>
              <a:buNone/>
            </a:pPr>
            <a:r>
              <a:rPr lang="en-GB" sz="1900" b="1" dirty="0" smtClean="0"/>
              <a:t>Q</a:t>
            </a:r>
            <a:r>
              <a:rPr lang="en-GB" sz="1900" b="1" baseline="30000" dirty="0" smtClean="0"/>
              <a:t>*</a:t>
            </a:r>
            <a:r>
              <a:rPr lang="en-GB" sz="1900" b="1" baseline="-25000" dirty="0" smtClean="0"/>
              <a:t>L</a:t>
            </a:r>
            <a:r>
              <a:rPr lang="en-GB" sz="1900" b="1" dirty="0" smtClean="0"/>
              <a:t>= {</a:t>
            </a:r>
            <a:r>
              <a:rPr lang="en-GB" sz="1900" b="1" dirty="0" smtClean="0">
                <a:latin typeface="Times New Roman" pitchFamily="18" charset="0"/>
                <a:cs typeface="Times New Roman" pitchFamily="18" charset="0"/>
              </a:rPr>
              <a:t>2</a:t>
            </a:r>
            <a:r>
              <a:rPr lang="en-GB" sz="1900" b="1" dirty="0" smtClean="0"/>
              <a:t>(K</a:t>
            </a:r>
            <a:r>
              <a:rPr lang="en-GB" sz="1900" b="1" baseline="-25000" dirty="0" smtClean="0"/>
              <a:t>S</a:t>
            </a:r>
            <a:r>
              <a:rPr lang="en-GB" sz="1900" b="1" dirty="0" smtClean="0"/>
              <a:t> + K</a:t>
            </a:r>
            <a:r>
              <a:rPr lang="en-GB" sz="1900" b="1" baseline="-25000" dirty="0" smtClean="0"/>
              <a:t>R</a:t>
            </a:r>
            <a:r>
              <a:rPr lang="en-GB" sz="1900" b="1" dirty="0" smtClean="0"/>
              <a:t>)D/ H</a:t>
            </a:r>
            <a:r>
              <a:rPr lang="en-GB" sz="1900" b="1" baseline="-25000" dirty="0" smtClean="0"/>
              <a:t>L</a:t>
            </a:r>
            <a:r>
              <a:rPr lang="en-GB" sz="1900" b="1" dirty="0" smtClean="0"/>
              <a:t>}</a:t>
            </a:r>
            <a:r>
              <a:rPr lang="en-GB" sz="1900" b="1" baseline="30000" dirty="0" smtClean="0"/>
              <a:t>1/2</a:t>
            </a:r>
            <a:r>
              <a:rPr lang="en-GB" sz="1900" b="1" dirty="0" smtClean="0"/>
              <a:t>                              Y</a:t>
            </a:r>
            <a:r>
              <a:rPr lang="en-GB" sz="1900" b="1" baseline="30000" dirty="0" smtClean="0"/>
              <a:t>*</a:t>
            </a:r>
            <a:r>
              <a:rPr lang="en-GB" sz="1900" b="1" baseline="-25000" dirty="0" smtClean="0"/>
              <a:t>L</a:t>
            </a:r>
            <a:r>
              <a:rPr lang="en-GB" sz="1900" b="1" dirty="0" smtClean="0"/>
              <a:t> = C</a:t>
            </a:r>
            <a:r>
              <a:rPr lang="en-GB" sz="1900" b="1" baseline="-25000" dirty="0" smtClean="0"/>
              <a:t>R,L</a:t>
            </a:r>
            <a:r>
              <a:rPr lang="en-GB" sz="1900" b="1" dirty="0" smtClean="0"/>
              <a:t>(Q</a:t>
            </a:r>
            <a:r>
              <a:rPr lang="en-GB" sz="1900" b="1" baseline="30000" dirty="0" smtClean="0"/>
              <a:t>*</a:t>
            </a:r>
            <a:r>
              <a:rPr lang="en-GB" sz="1900" b="1" baseline="-25000" dirty="0" smtClean="0"/>
              <a:t>L</a:t>
            </a:r>
            <a:r>
              <a:rPr lang="en-GB" sz="1900" b="1" dirty="0" smtClean="0"/>
              <a:t>) - C</a:t>
            </a:r>
            <a:r>
              <a:rPr lang="en-GB" sz="1900" b="1" baseline="-25000" dirty="0" smtClean="0"/>
              <a:t>R,L</a:t>
            </a:r>
            <a:r>
              <a:rPr lang="en-GB" sz="1900" b="1" dirty="0" smtClean="0"/>
              <a:t>(Q</a:t>
            </a:r>
            <a:r>
              <a:rPr lang="en-GB" sz="1900" b="1" baseline="30000" dirty="0" smtClean="0"/>
              <a:t>*</a:t>
            </a:r>
            <a:r>
              <a:rPr lang="en-GB" sz="1900" b="1" baseline="-25000" dirty="0" smtClean="0"/>
              <a:t>R</a:t>
            </a:r>
            <a:r>
              <a:rPr lang="en-GB" sz="1900" b="1" dirty="0" smtClean="0"/>
              <a:t>)</a:t>
            </a:r>
          </a:p>
          <a:p>
            <a:pPr algn="ctr">
              <a:lnSpc>
                <a:spcPct val="150000"/>
              </a:lnSpc>
              <a:buClrTx/>
              <a:buSzPct val="85000"/>
              <a:buNone/>
            </a:pPr>
            <a:r>
              <a:rPr lang="en-GB" sz="1900" b="1" dirty="0" smtClean="0"/>
              <a:t>   Q</a:t>
            </a:r>
            <a:r>
              <a:rPr lang="en-GB" sz="1900" b="1" baseline="30000" dirty="0" smtClean="0"/>
              <a:t>*</a:t>
            </a:r>
            <a:r>
              <a:rPr lang="en-GB" sz="1900" b="1" baseline="-25000" dirty="0" smtClean="0"/>
              <a:t>H</a:t>
            </a:r>
            <a:r>
              <a:rPr lang="en-GB" sz="1900" b="1" dirty="0" smtClean="0"/>
              <a:t> = </a:t>
            </a:r>
            <a:r>
              <a:rPr lang="en-GB" sz="1900" b="1" dirty="0" smtClean="0">
                <a:latin typeface="Times New Roman" pitchFamily="18" charset="0"/>
                <a:cs typeface="Times New Roman" pitchFamily="18" charset="0"/>
              </a:rPr>
              <a:t>2</a:t>
            </a:r>
            <a:r>
              <a:rPr lang="en-GB" sz="1900" b="1" dirty="0" smtClean="0"/>
              <a:t>(</a:t>
            </a:r>
            <a:r>
              <a:rPr lang="en-GB" sz="1900" b="1" dirty="0" smtClean="0">
                <a:latin typeface="Times New Roman" pitchFamily="18" charset="0"/>
                <a:cs typeface="Times New Roman" pitchFamily="18" charset="0"/>
              </a:rPr>
              <a:t>2</a:t>
            </a:r>
            <a:r>
              <a:rPr lang="en-GB" sz="1900" b="1" dirty="0" smtClean="0"/>
              <a:t>K</a:t>
            </a:r>
            <a:r>
              <a:rPr lang="en-GB" sz="1900" b="1" baseline="-25000" dirty="0" smtClean="0"/>
              <a:t>R</a:t>
            </a:r>
            <a:r>
              <a:rPr lang="en-GB" sz="1900" b="1" dirty="0" smtClean="0"/>
              <a:t>D)</a:t>
            </a:r>
            <a:r>
              <a:rPr lang="en-GB" sz="1900" b="1" baseline="30000" dirty="0" smtClean="0"/>
              <a:t>1/2</a:t>
            </a:r>
            <a:r>
              <a:rPr lang="en-GB" sz="1900" b="1" dirty="0" smtClean="0"/>
              <a:t>/{(H</a:t>
            </a:r>
            <a:r>
              <a:rPr lang="en-GB" sz="1900" b="1" baseline="-25000" dirty="0" smtClean="0"/>
              <a:t>L</a:t>
            </a:r>
            <a:r>
              <a:rPr lang="en-GB" sz="1900" b="1" dirty="0" smtClean="0"/>
              <a:t>)</a:t>
            </a:r>
            <a:r>
              <a:rPr lang="en-GB" sz="1900" b="1" baseline="30000" dirty="0" smtClean="0"/>
              <a:t>1/2</a:t>
            </a:r>
            <a:r>
              <a:rPr lang="en-GB" sz="1900" b="1" dirty="0" smtClean="0"/>
              <a:t>+(H</a:t>
            </a:r>
            <a:r>
              <a:rPr lang="en-GB" sz="1900" b="1" baseline="-25000" dirty="0" smtClean="0"/>
              <a:t>R</a:t>
            </a:r>
            <a:r>
              <a:rPr lang="en-GB" sz="1900" b="1" dirty="0" smtClean="0"/>
              <a:t>)</a:t>
            </a:r>
            <a:r>
              <a:rPr lang="en-GB" sz="1900" b="1" baseline="30000" dirty="0" smtClean="0"/>
              <a:t>1/2 </a:t>
            </a:r>
            <a:r>
              <a:rPr lang="en-US" sz="1900" b="1" dirty="0" smtClean="0"/>
              <a:t>}</a:t>
            </a:r>
            <a:r>
              <a:rPr lang="en-GB" sz="1900" b="1" dirty="0" smtClean="0"/>
              <a:t>            Y</a:t>
            </a:r>
            <a:r>
              <a:rPr lang="en-GB" sz="1900" b="1" baseline="30000" dirty="0" smtClean="0"/>
              <a:t>*</a:t>
            </a:r>
            <a:r>
              <a:rPr lang="en-GB" sz="1900" b="1" baseline="-25000" dirty="0" smtClean="0"/>
              <a:t>H</a:t>
            </a:r>
            <a:r>
              <a:rPr lang="en-GB" sz="1900" b="1" dirty="0" smtClean="0"/>
              <a:t> = C</a:t>
            </a:r>
            <a:r>
              <a:rPr lang="en-GB" sz="1900" b="1" baseline="-25000" dirty="0" smtClean="0"/>
              <a:t>R,H</a:t>
            </a:r>
            <a:r>
              <a:rPr lang="en-GB" sz="1900" b="1" dirty="0" smtClean="0"/>
              <a:t>(Q</a:t>
            </a:r>
            <a:r>
              <a:rPr lang="en-GB" sz="1900" b="1" baseline="30000" dirty="0" smtClean="0"/>
              <a:t>*</a:t>
            </a:r>
            <a:r>
              <a:rPr lang="en-GB" sz="1900" b="1" baseline="-25000" dirty="0" smtClean="0"/>
              <a:t>H</a:t>
            </a:r>
            <a:r>
              <a:rPr lang="en-GB" sz="1900" b="1" dirty="0" smtClean="0"/>
              <a:t>)- C</a:t>
            </a:r>
            <a:r>
              <a:rPr lang="en-GB" sz="1900" b="1" baseline="-25000" dirty="0" smtClean="0"/>
              <a:t>R,H</a:t>
            </a:r>
            <a:r>
              <a:rPr lang="en-GB" sz="1900" b="1" dirty="0" smtClean="0"/>
              <a:t>(Q</a:t>
            </a:r>
            <a:r>
              <a:rPr lang="en-GB" sz="1900" b="1" baseline="30000" dirty="0" smtClean="0"/>
              <a:t>*</a:t>
            </a:r>
            <a:r>
              <a:rPr lang="en-GB" sz="1900" b="1" baseline="-25000" dirty="0" smtClean="0"/>
              <a:t>R</a:t>
            </a:r>
            <a:r>
              <a:rPr lang="en-GB" sz="1900" b="1" dirty="0" smtClean="0"/>
              <a:t>)</a:t>
            </a:r>
          </a:p>
          <a:p>
            <a:pPr>
              <a:lnSpc>
                <a:spcPct val="150000"/>
              </a:lnSpc>
              <a:buClrTx/>
              <a:buSzPct val="85000"/>
              <a:buNone/>
            </a:pPr>
            <a:r>
              <a:rPr lang="en-US" sz="2000" b="1" u="sng" dirty="0" smtClean="0">
                <a:latin typeface="Times New Roman" pitchFamily="18" charset="0"/>
                <a:cs typeface="Times New Roman" pitchFamily="18" charset="0"/>
              </a:rPr>
              <a:t>Solution of Case C</a:t>
            </a:r>
            <a:r>
              <a:rPr lang="en-US" sz="2000" b="1" dirty="0" smtClean="0">
                <a:latin typeface="Times New Roman" pitchFamily="18" charset="0"/>
                <a:cs typeface="Times New Roman" pitchFamily="18" charset="0"/>
              </a:rPr>
              <a:t>:</a:t>
            </a:r>
            <a:endParaRPr lang="en-GB" sz="2000" b="1" baseline="-25000" dirty="0" smtClean="0"/>
          </a:p>
          <a:p>
            <a:pPr algn="ctr">
              <a:buClrTx/>
              <a:buSzPct val="85000"/>
              <a:buNone/>
            </a:pPr>
            <a:r>
              <a:rPr lang="en-GB" sz="1900" b="1" dirty="0" smtClean="0"/>
              <a:t>Q</a:t>
            </a:r>
            <a:r>
              <a:rPr lang="en-GB" sz="1900" b="1" baseline="30000" dirty="0" smtClean="0"/>
              <a:t>*</a:t>
            </a:r>
            <a:r>
              <a:rPr lang="en-GB" sz="1900" b="1" baseline="-25000" dirty="0" smtClean="0"/>
              <a:t>L</a:t>
            </a:r>
            <a:r>
              <a:rPr lang="en-GB" sz="1900" b="1" dirty="0" smtClean="0"/>
              <a:t>= {</a:t>
            </a:r>
            <a:r>
              <a:rPr lang="en-GB" sz="1900" b="1" dirty="0" smtClean="0">
                <a:latin typeface="Times New Roman" pitchFamily="18" charset="0"/>
                <a:cs typeface="Times New Roman" pitchFamily="18" charset="0"/>
              </a:rPr>
              <a:t>2</a:t>
            </a:r>
            <a:r>
              <a:rPr lang="en-GB" sz="1900" b="1" dirty="0" smtClean="0"/>
              <a:t>(K</a:t>
            </a:r>
            <a:r>
              <a:rPr lang="en-GB" sz="1900" b="1" baseline="-25000" dirty="0" smtClean="0"/>
              <a:t>S</a:t>
            </a:r>
            <a:r>
              <a:rPr lang="en-GB" sz="1900" b="1" dirty="0" smtClean="0"/>
              <a:t> + K</a:t>
            </a:r>
            <a:r>
              <a:rPr lang="en-GB" sz="1900" b="1" baseline="-25000" dirty="0" smtClean="0"/>
              <a:t>R</a:t>
            </a:r>
            <a:r>
              <a:rPr lang="en-GB" sz="1900" b="1" dirty="0" smtClean="0"/>
              <a:t>)D/H</a:t>
            </a:r>
            <a:r>
              <a:rPr lang="en-GB" sz="1900" b="1" baseline="-25000" dirty="0" smtClean="0"/>
              <a:t>L</a:t>
            </a:r>
            <a:r>
              <a:rPr lang="en-GB" sz="1900" b="1" dirty="0" smtClean="0"/>
              <a:t>}</a:t>
            </a:r>
            <a:r>
              <a:rPr lang="en-GB" sz="1900" b="1" baseline="30000" dirty="0" smtClean="0"/>
              <a:t>1/2</a:t>
            </a:r>
            <a:r>
              <a:rPr lang="en-GB" sz="1900" b="1" dirty="0" smtClean="0"/>
              <a:t>                         Y</a:t>
            </a:r>
            <a:r>
              <a:rPr lang="en-GB" sz="1900" b="1" baseline="30000" dirty="0" smtClean="0"/>
              <a:t>*</a:t>
            </a:r>
            <a:r>
              <a:rPr lang="en-GB" sz="1900" b="1" baseline="-25000" dirty="0" smtClean="0"/>
              <a:t>L</a:t>
            </a:r>
            <a:r>
              <a:rPr lang="en-GB" sz="1900" b="1" dirty="0" smtClean="0"/>
              <a:t> =  C</a:t>
            </a:r>
            <a:r>
              <a:rPr lang="en-GB" sz="1900" b="1" baseline="-25000" dirty="0" smtClean="0"/>
              <a:t>R,L</a:t>
            </a:r>
            <a:r>
              <a:rPr lang="en-GB" sz="1900" b="1" dirty="0" smtClean="0"/>
              <a:t>(Q</a:t>
            </a:r>
            <a:r>
              <a:rPr lang="en-GB" sz="1900" b="1" baseline="30000" dirty="0" smtClean="0"/>
              <a:t>*</a:t>
            </a:r>
            <a:r>
              <a:rPr lang="en-GB" sz="1900" b="1" baseline="-25000" dirty="0" smtClean="0"/>
              <a:t>L</a:t>
            </a:r>
            <a:r>
              <a:rPr lang="en-GB" sz="1900" b="1" dirty="0" smtClean="0"/>
              <a:t>) - C</a:t>
            </a:r>
            <a:r>
              <a:rPr lang="en-GB" sz="1900" b="1" baseline="-25000" dirty="0" smtClean="0"/>
              <a:t>R,L</a:t>
            </a:r>
            <a:r>
              <a:rPr lang="en-GB" sz="1900" b="1" dirty="0" smtClean="0"/>
              <a:t>(Q</a:t>
            </a:r>
            <a:r>
              <a:rPr lang="en-GB" sz="1900" b="1" baseline="30000" dirty="0" smtClean="0"/>
              <a:t>*</a:t>
            </a:r>
            <a:r>
              <a:rPr lang="en-GB" sz="1900" b="1" baseline="-25000" dirty="0" smtClean="0"/>
              <a:t>R</a:t>
            </a:r>
            <a:r>
              <a:rPr lang="en-GB" sz="1900" b="1" dirty="0" smtClean="0"/>
              <a:t>)</a:t>
            </a:r>
          </a:p>
          <a:p>
            <a:pPr algn="ctr">
              <a:lnSpc>
                <a:spcPct val="150000"/>
              </a:lnSpc>
              <a:buClrTx/>
              <a:buSzPct val="85000"/>
              <a:buNone/>
            </a:pPr>
            <a:r>
              <a:rPr lang="en-GB" sz="1900" b="1" dirty="0" smtClean="0"/>
              <a:t> Q</a:t>
            </a:r>
            <a:r>
              <a:rPr lang="en-GB" sz="1900" b="1" baseline="30000" dirty="0" smtClean="0"/>
              <a:t>*</a:t>
            </a:r>
            <a:r>
              <a:rPr lang="en-GB" sz="1900" b="1" baseline="-25000" dirty="0" smtClean="0"/>
              <a:t>H</a:t>
            </a:r>
            <a:r>
              <a:rPr lang="en-GB" sz="1900" b="1" dirty="0" smtClean="0"/>
              <a:t> = {</a:t>
            </a:r>
            <a:r>
              <a:rPr lang="en-GB" sz="1900" b="1" dirty="0" smtClean="0">
                <a:latin typeface="Times New Roman" pitchFamily="18" charset="0"/>
                <a:cs typeface="Times New Roman" pitchFamily="18" charset="0"/>
              </a:rPr>
              <a:t>2</a:t>
            </a:r>
            <a:r>
              <a:rPr lang="en-GB" sz="1900" b="1" dirty="0" smtClean="0"/>
              <a:t>(K</a:t>
            </a:r>
            <a:r>
              <a:rPr lang="en-GB" sz="1900" b="1" baseline="-25000" dirty="0" smtClean="0"/>
              <a:t>S</a:t>
            </a:r>
            <a:r>
              <a:rPr lang="en-GB" sz="1900" b="1" dirty="0" smtClean="0"/>
              <a:t> +K</a:t>
            </a:r>
            <a:r>
              <a:rPr lang="en-GB" sz="1900" b="1" baseline="-25000" dirty="0" smtClean="0"/>
              <a:t>R</a:t>
            </a:r>
            <a:r>
              <a:rPr lang="en-GB" sz="1900" b="1" dirty="0" smtClean="0"/>
              <a:t>)D/H</a:t>
            </a:r>
            <a:r>
              <a:rPr lang="en-GB" sz="1900" b="1" baseline="-25000" dirty="0" smtClean="0"/>
              <a:t>H</a:t>
            </a:r>
            <a:r>
              <a:rPr lang="en-GB" sz="1900" b="1" dirty="0" smtClean="0"/>
              <a:t>}</a:t>
            </a:r>
            <a:r>
              <a:rPr lang="en-GB" sz="1900" b="1" baseline="30000" dirty="0" smtClean="0"/>
              <a:t>1/2</a:t>
            </a:r>
            <a:r>
              <a:rPr lang="en-GB" sz="1900" b="1" dirty="0" smtClean="0"/>
              <a:t>                        Y</a:t>
            </a:r>
            <a:r>
              <a:rPr lang="en-GB" sz="1900" b="1" baseline="30000" dirty="0" smtClean="0"/>
              <a:t>*</a:t>
            </a:r>
            <a:r>
              <a:rPr lang="en-GB" sz="1900" b="1" baseline="-25000" dirty="0" smtClean="0"/>
              <a:t>H</a:t>
            </a:r>
            <a:r>
              <a:rPr lang="en-GB" sz="1900" b="1" dirty="0" smtClean="0"/>
              <a:t> = C</a:t>
            </a:r>
            <a:r>
              <a:rPr lang="en-GB" sz="1900" b="1" baseline="-25000" dirty="0" smtClean="0"/>
              <a:t>R,H</a:t>
            </a:r>
            <a:r>
              <a:rPr lang="en-GB" sz="1900" b="1" dirty="0" smtClean="0"/>
              <a:t>(Q</a:t>
            </a:r>
            <a:r>
              <a:rPr lang="en-GB" sz="1900" b="1" baseline="30000" dirty="0" smtClean="0"/>
              <a:t>*</a:t>
            </a:r>
            <a:r>
              <a:rPr lang="en-GB" sz="1900" b="1" baseline="-25000" dirty="0" smtClean="0"/>
              <a:t>H</a:t>
            </a:r>
            <a:r>
              <a:rPr lang="en-GB" sz="1900" b="1" dirty="0" smtClean="0"/>
              <a:t>)- C</a:t>
            </a:r>
            <a:r>
              <a:rPr lang="en-GB" sz="1900" b="1" baseline="-25000" dirty="0" smtClean="0"/>
              <a:t>R,H</a:t>
            </a:r>
            <a:r>
              <a:rPr lang="en-GB" sz="1900" b="1" dirty="0" smtClean="0"/>
              <a:t>(Q</a:t>
            </a:r>
            <a:r>
              <a:rPr lang="en-GB" sz="1900" b="1" baseline="30000" dirty="0" smtClean="0"/>
              <a:t>*</a:t>
            </a:r>
            <a:r>
              <a:rPr lang="en-GB" sz="1900" b="1" baseline="-25000" dirty="0" smtClean="0"/>
              <a:t>R</a:t>
            </a:r>
            <a:r>
              <a:rPr lang="en-GB" sz="2000" b="1" dirty="0" smtClean="0"/>
              <a:t>)</a:t>
            </a:r>
          </a:p>
          <a:p>
            <a:pPr>
              <a:lnSpc>
                <a:spcPct val="200000"/>
              </a:lnSpc>
              <a:buSzPct val="85000"/>
              <a:buFont typeface="Arial" pitchFamily="34" charset="0"/>
              <a:buChar char="•"/>
            </a:pPr>
            <a:r>
              <a:rPr lang="en-US" sz="2000" dirty="0" smtClean="0">
                <a:latin typeface="Times New Roman" pitchFamily="18" charset="0"/>
                <a:cs typeface="Times New Roman" pitchFamily="18" charset="0"/>
              </a:rPr>
              <a:t>In Case C, we have perfect coordination </a:t>
            </a:r>
            <a:r>
              <a:rPr lang="en-GB" sz="2000" b="1" dirty="0" smtClean="0"/>
              <a:t>Q</a:t>
            </a:r>
            <a:r>
              <a:rPr lang="en-GB" sz="2000" b="1" baseline="30000" dirty="0" smtClean="0"/>
              <a:t>*</a:t>
            </a:r>
            <a:r>
              <a:rPr lang="en-GB" sz="2000" b="1" baseline="-25000" dirty="0" smtClean="0"/>
              <a:t>L</a:t>
            </a:r>
            <a:r>
              <a:rPr lang="en-GB" sz="2000" b="1" dirty="0" smtClean="0"/>
              <a:t>= Q</a:t>
            </a:r>
            <a:r>
              <a:rPr lang="en-GB" sz="2000" b="1" baseline="30000" dirty="0" smtClean="0"/>
              <a:t>*</a:t>
            </a:r>
            <a:r>
              <a:rPr lang="en-GB" sz="2000" b="1" baseline="-25000" dirty="0" smtClean="0"/>
              <a:t>J,L </a:t>
            </a:r>
            <a:r>
              <a:rPr lang="en-GB" sz="2000" b="1" dirty="0" smtClean="0"/>
              <a:t> </a:t>
            </a:r>
            <a:r>
              <a:rPr lang="en-GB" sz="2000" dirty="0" smtClean="0">
                <a:latin typeface="Times New Roman" pitchFamily="18" charset="0"/>
                <a:cs typeface="Times New Roman" pitchFamily="18" charset="0"/>
              </a:rPr>
              <a:t>and</a:t>
            </a:r>
            <a:r>
              <a:rPr lang="en-GB" sz="2000" b="1" dirty="0" smtClean="0"/>
              <a:t> Q</a:t>
            </a:r>
            <a:r>
              <a:rPr lang="en-GB" sz="2000" b="1" baseline="30000" dirty="0" smtClean="0"/>
              <a:t>*</a:t>
            </a:r>
            <a:r>
              <a:rPr lang="en-GB" sz="2000" b="1" baseline="-25000" dirty="0" smtClean="0"/>
              <a:t>H</a:t>
            </a:r>
            <a:r>
              <a:rPr lang="en-GB" sz="2000" b="1" dirty="0" smtClean="0"/>
              <a:t> = Q</a:t>
            </a:r>
            <a:r>
              <a:rPr lang="en-GB" sz="2000" b="1" baseline="30000" dirty="0" smtClean="0"/>
              <a:t>*</a:t>
            </a:r>
            <a:r>
              <a:rPr lang="en-GB" sz="2000" b="1" baseline="-25000" dirty="0" smtClean="0"/>
              <a:t>J,H</a:t>
            </a:r>
            <a:r>
              <a:rPr lang="en-GB" sz="2000" b="1" dirty="0" smtClean="0"/>
              <a:t> </a:t>
            </a:r>
          </a:p>
          <a:p>
            <a:pPr>
              <a:buSzPct val="85000"/>
              <a:buFont typeface="Arial" pitchFamily="34" charset="0"/>
              <a:buChar char="•"/>
            </a:pPr>
            <a:r>
              <a:rPr lang="en-GB" sz="2000" dirty="0" smtClean="0">
                <a:latin typeface="Times New Roman" pitchFamily="18" charset="0"/>
                <a:cs typeface="Times New Roman" pitchFamily="18" charset="0"/>
              </a:rPr>
              <a:t>In all cases, </a:t>
            </a:r>
            <a:r>
              <a:rPr lang="en-US" sz="2000" dirty="0" smtClean="0">
                <a:latin typeface="Times New Roman" pitchFamily="18" charset="0"/>
                <a:cs typeface="Times New Roman" pitchFamily="18" charset="0"/>
              </a:rPr>
              <a:t>we have perfect coordination for low holding cost,</a:t>
            </a:r>
            <a:r>
              <a:rPr lang="en-GB" sz="2000" dirty="0" smtClean="0">
                <a:latin typeface="Times New Roman" pitchFamily="18" charset="0"/>
                <a:cs typeface="Times New Roman" pitchFamily="18" charset="0"/>
              </a:rPr>
              <a:t> </a:t>
            </a:r>
            <a:r>
              <a:rPr lang="en-GB" sz="2000" b="1" dirty="0" smtClean="0"/>
              <a:t>Q</a:t>
            </a:r>
            <a:r>
              <a:rPr lang="en-GB" sz="2000" b="1" baseline="30000" dirty="0" smtClean="0"/>
              <a:t>*</a:t>
            </a:r>
            <a:r>
              <a:rPr lang="en-GB" sz="2000" b="1" baseline="-25000" dirty="0" smtClean="0"/>
              <a:t>L</a:t>
            </a:r>
            <a:r>
              <a:rPr lang="en-GB" sz="2000" b="1" dirty="0" smtClean="0"/>
              <a:t>= Q</a:t>
            </a:r>
            <a:r>
              <a:rPr lang="en-GB" sz="2000" b="1" baseline="30000" dirty="0" smtClean="0"/>
              <a:t>*</a:t>
            </a:r>
            <a:r>
              <a:rPr lang="en-GB" sz="2000" b="1" baseline="-25000" dirty="0" smtClean="0"/>
              <a:t>J,L</a:t>
            </a:r>
          </a:p>
          <a:p>
            <a:pPr>
              <a:lnSpc>
                <a:spcPct val="150000"/>
              </a:lnSpc>
              <a:buClrTx/>
              <a:buSzPct val="85000"/>
              <a:buNone/>
            </a:pPr>
            <a:endParaRPr lang="en-GB" sz="2000" b="1" baseline="-25000" dirty="0" smtClean="0"/>
          </a:p>
          <a:p>
            <a:pPr>
              <a:lnSpc>
                <a:spcPct val="150000"/>
              </a:lnSpc>
              <a:buClrTx/>
              <a:buSzPct val="85000"/>
              <a:buNone/>
            </a:pPr>
            <a:endParaRPr lang="en-GB" sz="2000" b="1" baseline="-25000" dirty="0" smtClean="0"/>
          </a:p>
        </p:txBody>
      </p:sp>
      <p:sp>
        <p:nvSpPr>
          <p:cNvPr id="4" name="3 - Θέση ημερομηνίας"/>
          <p:cNvSpPr>
            <a:spLocks noGrp="1"/>
          </p:cNvSpPr>
          <p:nvPr>
            <p:ph type="dt" sz="half" idx="10"/>
          </p:nvPr>
        </p:nvSpPr>
        <p:spPr>
          <a:xfrm>
            <a:off x="7696200" y="76200"/>
            <a:ext cx="1295400" cy="288925"/>
          </a:xfrm>
        </p:spPr>
        <p:txBody>
          <a:bodyPr/>
          <a:lstStyle/>
          <a:p>
            <a:r>
              <a:rPr lang="el-GR" dirty="0" smtClean="0"/>
              <a:t>           </a:t>
            </a:r>
            <a:fld id="{CAC43C01-A7D2-48B6-9F04-3C2B7BEA6706}" type="datetime1">
              <a:rPr lang="el-GR" smtClean="0">
                <a:latin typeface="Times New Roman" pitchFamily="18" charset="0"/>
                <a:cs typeface="Times New Roman" pitchFamily="18" charset="0"/>
              </a:rPr>
              <a:pPr/>
              <a:t>4/6/2015</a:t>
            </a:fld>
            <a:endParaRPr lang="en-US" dirty="0">
              <a:latin typeface="Times New Roman" pitchFamily="18" charset="0"/>
              <a:cs typeface="Times New Roman" pitchFamily="18" charset="0"/>
            </a:endParaRPr>
          </a:p>
        </p:txBody>
      </p:sp>
      <p:sp>
        <p:nvSpPr>
          <p:cNvPr id="5" name="4 - Θέση αριθμού διαφάνειας"/>
          <p:cNvSpPr>
            <a:spLocks noGrp="1"/>
          </p:cNvSpPr>
          <p:nvPr>
            <p:ph type="sldNum" sz="quarter" idx="12"/>
          </p:nvPr>
        </p:nvSpPr>
        <p:spPr/>
        <p:txBody>
          <a:bodyPr/>
          <a:lstStyle/>
          <a:p>
            <a:fld id="{7975E393-6FAD-47E8-84EB-8529040947E8}" type="slidenum">
              <a:rPr lang="en-US" smtClean="0"/>
              <a:pPr/>
              <a:t>18</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457200"/>
            <a:ext cx="8686800" cy="533400"/>
          </a:xfrm>
        </p:spPr>
        <p:txBody>
          <a:bodyPr>
            <a:normAutofit/>
          </a:bodyPr>
          <a:lstStyle/>
          <a:p>
            <a:pPr algn="ctr"/>
            <a:r>
              <a:rPr lang="en-US" sz="2800" b="1" dirty="0" smtClean="0">
                <a:solidFill>
                  <a:schemeClr val="tx1"/>
                </a:solidFill>
                <a:latin typeface="Times New Roman" pitchFamily="18" charset="0"/>
                <a:cs typeface="Times New Roman" pitchFamily="18" charset="0"/>
              </a:rPr>
              <a:t>Numerical Experiments</a:t>
            </a:r>
            <a:endParaRPr lang="en-US" sz="2800" b="1" dirty="0">
              <a:solidFill>
                <a:schemeClr val="tx1"/>
              </a:solidFill>
              <a:latin typeface="Times New Roman" pitchFamily="18" charset="0"/>
              <a:cs typeface="Times New Roman" pitchFamily="18" charset="0"/>
            </a:endParaRPr>
          </a:p>
        </p:txBody>
      </p:sp>
      <p:sp>
        <p:nvSpPr>
          <p:cNvPr id="3" name="2 - Θέση περιεχομένου"/>
          <p:cNvSpPr>
            <a:spLocks noGrp="1"/>
          </p:cNvSpPr>
          <p:nvPr>
            <p:ph idx="1"/>
          </p:nvPr>
        </p:nvSpPr>
        <p:spPr>
          <a:xfrm>
            <a:off x="228600" y="1071546"/>
            <a:ext cx="8915400" cy="5500726"/>
          </a:xfrm>
        </p:spPr>
        <p:txBody>
          <a:bodyPr>
            <a:noAutofit/>
          </a:bodyPr>
          <a:lstStyle/>
          <a:p>
            <a:pPr>
              <a:lnSpc>
                <a:spcPct val="150000"/>
              </a:lnSpc>
              <a:buClrTx/>
              <a:buSzPct val="85000"/>
              <a:buFont typeface="Wingdings" pitchFamily="2" charset="2"/>
              <a:buChar char="Ø"/>
            </a:pPr>
            <a:endParaRPr lang="en-GB" sz="2000" b="1" dirty="0" smtClean="0">
              <a:latin typeface="Times New Roman" pitchFamily="18" charset="0"/>
              <a:cs typeface="Times New Roman" pitchFamily="18" charset="0"/>
            </a:endParaRPr>
          </a:p>
          <a:p>
            <a:pPr>
              <a:lnSpc>
                <a:spcPct val="150000"/>
              </a:lnSpc>
              <a:buSzPct val="85000"/>
              <a:buFont typeface="Arial" pitchFamily="34" charset="0"/>
              <a:buChar char="•"/>
            </a:pPr>
            <a:r>
              <a:rPr lang="en-GB" sz="2200" dirty="0" err="1" smtClean="0">
                <a:latin typeface="Times New Roman" pitchFamily="18" charset="0"/>
                <a:cs typeface="Times New Roman" pitchFamily="18" charset="0"/>
              </a:rPr>
              <a:t>Zissis</a:t>
            </a:r>
            <a:r>
              <a:rPr lang="en-GB" sz="2200" dirty="0" smtClean="0">
                <a:latin typeface="Times New Roman" pitchFamily="18" charset="0"/>
                <a:cs typeface="Times New Roman" pitchFamily="18" charset="0"/>
              </a:rPr>
              <a:t>, </a:t>
            </a:r>
            <a:r>
              <a:rPr lang="en-GB" sz="2200" dirty="0" err="1" smtClean="0">
                <a:latin typeface="Times New Roman" pitchFamily="18" charset="0"/>
                <a:cs typeface="Times New Roman" pitchFamily="18" charset="0"/>
              </a:rPr>
              <a:t>Ioannou</a:t>
            </a:r>
            <a:r>
              <a:rPr lang="en-GB" sz="2200" dirty="0" smtClean="0">
                <a:latin typeface="Times New Roman" pitchFamily="18" charset="0"/>
                <a:cs typeface="Times New Roman" pitchFamily="18" charset="0"/>
              </a:rPr>
              <a:t>, </a:t>
            </a:r>
            <a:r>
              <a:rPr lang="en-GB" sz="2200" dirty="0" err="1" smtClean="0">
                <a:latin typeface="Times New Roman" pitchFamily="18" charset="0"/>
                <a:cs typeface="Times New Roman" pitchFamily="18" charset="0"/>
              </a:rPr>
              <a:t>Burnetas</a:t>
            </a:r>
            <a:r>
              <a:rPr lang="en-GB" sz="2200" dirty="0" smtClean="0">
                <a:latin typeface="Times New Roman" pitchFamily="18" charset="0"/>
                <a:cs typeface="Times New Roman" pitchFamily="18" charset="0"/>
              </a:rPr>
              <a:t>, 2015, </a:t>
            </a:r>
            <a:r>
              <a:rPr lang="en-GB" sz="2200" i="1" dirty="0" smtClean="0">
                <a:latin typeface="Times New Roman" pitchFamily="18" charset="0"/>
                <a:cs typeface="Times New Roman" pitchFamily="18" charset="0"/>
              </a:rPr>
              <a:t>Omega</a:t>
            </a:r>
            <a:endParaRPr lang="en-GB" sz="2200" b="1" i="1" dirty="0" smtClean="0">
              <a:latin typeface="Times New Roman" pitchFamily="18" charset="0"/>
              <a:cs typeface="Times New Roman" pitchFamily="18" charset="0"/>
            </a:endParaRPr>
          </a:p>
          <a:p>
            <a:pPr>
              <a:lnSpc>
                <a:spcPct val="150000"/>
              </a:lnSpc>
              <a:buSzPct val="85000"/>
              <a:buFont typeface="Arial" pitchFamily="34" charset="0"/>
              <a:buChar char="•"/>
            </a:pPr>
            <a:r>
              <a:rPr lang="en-GB" sz="2000" b="1" dirty="0" smtClean="0">
                <a:latin typeface="Times New Roman" pitchFamily="18" charset="0"/>
                <a:cs typeface="Times New Roman" pitchFamily="18" charset="0"/>
              </a:rPr>
              <a:t>100 values for each of the parameters (D, </a:t>
            </a:r>
            <a:r>
              <a:rPr lang="en-GB" sz="2000" b="1" dirty="0" smtClean="0"/>
              <a:t>H</a:t>
            </a:r>
            <a:r>
              <a:rPr lang="en-GB" sz="2000" b="1" baseline="-25000" dirty="0" smtClean="0"/>
              <a:t>H</a:t>
            </a:r>
            <a:r>
              <a:rPr lang="en-GB" sz="2000" b="1" dirty="0" smtClean="0"/>
              <a:t>/H</a:t>
            </a:r>
            <a:r>
              <a:rPr lang="en-GB" sz="2000" b="1" baseline="-25000" dirty="0" smtClean="0"/>
              <a:t>L</a:t>
            </a:r>
            <a:r>
              <a:rPr lang="en-GB" sz="2000" b="1" dirty="0" smtClean="0">
                <a:latin typeface="Times New Roman" pitchFamily="18" charset="0"/>
                <a:cs typeface="Times New Roman" pitchFamily="18" charset="0"/>
              </a:rPr>
              <a:t>, </a:t>
            </a:r>
            <a:r>
              <a:rPr lang="en-GB" sz="2000" b="1" dirty="0" smtClean="0"/>
              <a:t>K</a:t>
            </a:r>
            <a:r>
              <a:rPr lang="en-GB" sz="2000" b="1" baseline="-25000" dirty="0" smtClean="0"/>
              <a:t>S</a:t>
            </a:r>
            <a:r>
              <a:rPr lang="en-GB" sz="2000" b="1" dirty="0" smtClean="0"/>
              <a:t>/K</a:t>
            </a:r>
            <a:r>
              <a:rPr lang="en-GB" sz="2000" b="1" baseline="-25000" dirty="0" smtClean="0"/>
              <a:t>R</a:t>
            </a:r>
            <a:r>
              <a:rPr lang="en-GB" sz="2000" b="1" dirty="0" smtClean="0">
                <a:latin typeface="Times New Roman" pitchFamily="18" charset="0"/>
                <a:cs typeface="Times New Roman" pitchFamily="18" charset="0"/>
              </a:rPr>
              <a:t>, p) i.e., 10</a:t>
            </a:r>
            <a:r>
              <a:rPr lang="en-GB" sz="2000" b="1" baseline="30000" dirty="0" smtClean="0"/>
              <a:t>8</a:t>
            </a:r>
            <a:r>
              <a:rPr lang="en-GB" sz="2000" b="1" dirty="0" smtClean="0"/>
              <a:t> </a:t>
            </a:r>
            <a:r>
              <a:rPr lang="en-GB" sz="2000" b="1" dirty="0" smtClean="0">
                <a:latin typeface="Times New Roman" pitchFamily="18" charset="0"/>
                <a:cs typeface="Times New Roman" pitchFamily="18" charset="0"/>
              </a:rPr>
              <a:t>Scenarios </a:t>
            </a:r>
          </a:p>
          <a:p>
            <a:pPr>
              <a:lnSpc>
                <a:spcPct val="150000"/>
              </a:lnSpc>
              <a:buSzPct val="85000"/>
              <a:buFont typeface="Arial" pitchFamily="34" charset="0"/>
              <a:buChar char="•"/>
            </a:pPr>
            <a:r>
              <a:rPr lang="en-GB" sz="2000" dirty="0" smtClean="0">
                <a:latin typeface="Times New Roman" pitchFamily="18" charset="0"/>
                <a:cs typeface="Times New Roman" pitchFamily="18" charset="0"/>
              </a:rPr>
              <a:t>Data Sets: D ∈ (1000, 10000], </a:t>
            </a:r>
            <a:r>
              <a:rPr lang="en-GB" sz="2000" dirty="0" smtClean="0"/>
              <a:t>H</a:t>
            </a:r>
            <a:r>
              <a:rPr lang="en-GB" sz="2000" baseline="-25000" dirty="0" smtClean="0"/>
              <a:t>H</a:t>
            </a:r>
            <a:r>
              <a:rPr lang="en-GB" sz="2000" dirty="0" smtClean="0"/>
              <a:t>/H</a:t>
            </a:r>
            <a:r>
              <a:rPr lang="en-GB" sz="2000" baseline="-25000" dirty="0" smtClean="0"/>
              <a:t>L </a:t>
            </a:r>
            <a:r>
              <a:rPr lang="en-GB" sz="2000" dirty="0" smtClean="0">
                <a:latin typeface="Times New Roman" pitchFamily="18" charset="0"/>
                <a:cs typeface="Times New Roman" pitchFamily="18" charset="0"/>
              </a:rPr>
              <a:t>∈ (1, 5], </a:t>
            </a:r>
            <a:r>
              <a:rPr lang="en-GB" sz="2000" dirty="0" smtClean="0"/>
              <a:t>K</a:t>
            </a:r>
            <a:r>
              <a:rPr lang="en-GB" sz="2000" baseline="-25000" dirty="0" smtClean="0"/>
              <a:t>S</a:t>
            </a:r>
            <a:r>
              <a:rPr lang="en-GB" sz="2000" dirty="0" smtClean="0"/>
              <a:t>/K</a:t>
            </a:r>
            <a:r>
              <a:rPr lang="en-GB" sz="2000" baseline="-25000" dirty="0" smtClean="0"/>
              <a:t>R </a:t>
            </a:r>
            <a:r>
              <a:rPr lang="en-GB" sz="2000" dirty="0" smtClean="0">
                <a:latin typeface="Times New Roman" pitchFamily="18" charset="0"/>
                <a:cs typeface="Times New Roman" pitchFamily="18" charset="0"/>
              </a:rPr>
              <a:t>∈ (0, 10], p ∈ (0, 1]</a:t>
            </a:r>
          </a:p>
          <a:p>
            <a:pPr>
              <a:lnSpc>
                <a:spcPct val="150000"/>
              </a:lnSpc>
              <a:buSzPct val="85000"/>
              <a:buFont typeface="Arial" pitchFamily="34" charset="0"/>
              <a:buChar char="•"/>
            </a:pPr>
            <a:r>
              <a:rPr lang="en-GB" sz="2000" dirty="0" smtClean="0">
                <a:latin typeface="Times New Roman" pitchFamily="18" charset="0"/>
                <a:cs typeface="Times New Roman" pitchFamily="18" charset="0"/>
              </a:rPr>
              <a:t>Maximum divergence from the whole supply chain cost under perfect  coordination (coordination cost) is less that 11% (</a:t>
            </a:r>
            <a:r>
              <a:rPr lang="en-GB" sz="2000" dirty="0" smtClean="0"/>
              <a:t>H</a:t>
            </a:r>
            <a:r>
              <a:rPr lang="en-GB" sz="2000" baseline="-25000" dirty="0" smtClean="0"/>
              <a:t>H</a:t>
            </a:r>
            <a:r>
              <a:rPr lang="en-GB" sz="2000" dirty="0" smtClean="0"/>
              <a:t>/H</a:t>
            </a:r>
            <a:r>
              <a:rPr lang="en-GB" sz="2000" baseline="-25000" dirty="0" smtClean="0"/>
              <a:t>L </a:t>
            </a:r>
            <a:r>
              <a:rPr lang="en-GB" sz="2000" dirty="0" smtClean="0">
                <a:latin typeface="Times New Roman" pitchFamily="18" charset="0"/>
                <a:cs typeface="Times New Roman" pitchFamily="18" charset="0"/>
              </a:rPr>
              <a:t>=5, </a:t>
            </a:r>
            <a:r>
              <a:rPr lang="en-GB" sz="2000" dirty="0" smtClean="0"/>
              <a:t>K</a:t>
            </a:r>
            <a:r>
              <a:rPr lang="en-GB" sz="2000" baseline="-25000" dirty="0" smtClean="0"/>
              <a:t>S</a:t>
            </a:r>
            <a:r>
              <a:rPr lang="en-GB" sz="2000" dirty="0" smtClean="0"/>
              <a:t>/K</a:t>
            </a:r>
            <a:r>
              <a:rPr lang="en-GB" sz="2000" baseline="-25000" dirty="0" smtClean="0"/>
              <a:t>R</a:t>
            </a:r>
            <a:r>
              <a:rPr lang="en-GB" sz="2000" dirty="0" smtClean="0">
                <a:latin typeface="Times New Roman" pitchFamily="18" charset="0"/>
                <a:cs typeface="Times New Roman" pitchFamily="18" charset="0"/>
              </a:rPr>
              <a:t> =10, p =0.85)</a:t>
            </a:r>
          </a:p>
          <a:p>
            <a:pPr>
              <a:lnSpc>
                <a:spcPct val="150000"/>
              </a:lnSpc>
              <a:buSzPct val="85000"/>
              <a:buFont typeface="Arial" pitchFamily="34" charset="0"/>
              <a:buChar char="•"/>
            </a:pPr>
            <a:r>
              <a:rPr lang="en-GB" sz="2000" dirty="0" smtClean="0">
                <a:latin typeface="Times New Roman" pitchFamily="18" charset="0"/>
                <a:cs typeface="Times New Roman" pitchFamily="18" charset="0"/>
              </a:rPr>
              <a:t>D ∈ (1000, 10000], </a:t>
            </a:r>
            <a:r>
              <a:rPr lang="en-GB" sz="2000" dirty="0" smtClean="0"/>
              <a:t>H</a:t>
            </a:r>
            <a:r>
              <a:rPr lang="en-GB" sz="2000" baseline="-25000" dirty="0" smtClean="0"/>
              <a:t>H</a:t>
            </a:r>
            <a:r>
              <a:rPr lang="en-GB" sz="2000" dirty="0" smtClean="0"/>
              <a:t>/H</a:t>
            </a:r>
            <a:r>
              <a:rPr lang="en-GB" sz="2000" baseline="-25000" dirty="0" smtClean="0"/>
              <a:t>L </a:t>
            </a:r>
            <a:r>
              <a:rPr lang="en-GB" sz="2000" dirty="0" smtClean="0">
                <a:latin typeface="Times New Roman" pitchFamily="18" charset="0"/>
                <a:cs typeface="Times New Roman" pitchFamily="18" charset="0"/>
              </a:rPr>
              <a:t>∈ (1, 5], </a:t>
            </a:r>
            <a:r>
              <a:rPr lang="en-GB" sz="2000" dirty="0" smtClean="0"/>
              <a:t>K</a:t>
            </a:r>
            <a:r>
              <a:rPr lang="en-GB" sz="2000" baseline="-25000" dirty="0" smtClean="0"/>
              <a:t>S</a:t>
            </a:r>
            <a:r>
              <a:rPr lang="en-GB" sz="2000" dirty="0" smtClean="0"/>
              <a:t>/K</a:t>
            </a:r>
            <a:r>
              <a:rPr lang="en-GB" sz="2000" baseline="-25000" dirty="0" smtClean="0"/>
              <a:t>R </a:t>
            </a:r>
            <a:r>
              <a:rPr lang="en-GB" sz="2000" dirty="0" smtClean="0">
                <a:latin typeface="Times New Roman" pitchFamily="18" charset="0"/>
                <a:cs typeface="Times New Roman" pitchFamily="18" charset="0"/>
              </a:rPr>
              <a:t>∈ (0, 7], p ∈ (0,1]          9.5966%</a:t>
            </a:r>
          </a:p>
          <a:p>
            <a:pPr>
              <a:lnSpc>
                <a:spcPct val="150000"/>
              </a:lnSpc>
              <a:buSzPct val="85000"/>
              <a:buFont typeface="Arial" pitchFamily="34" charset="0"/>
              <a:buChar char="•"/>
            </a:pPr>
            <a:r>
              <a:rPr lang="en-GB" sz="2000" dirty="0" smtClean="0">
                <a:latin typeface="Times New Roman" pitchFamily="18" charset="0"/>
                <a:cs typeface="Times New Roman" pitchFamily="18" charset="0"/>
              </a:rPr>
              <a:t>D ∈ (1000, 10000], </a:t>
            </a:r>
            <a:r>
              <a:rPr lang="en-GB" sz="2000" dirty="0" smtClean="0"/>
              <a:t>H</a:t>
            </a:r>
            <a:r>
              <a:rPr lang="en-GB" sz="2000" baseline="-25000" dirty="0" smtClean="0"/>
              <a:t>H</a:t>
            </a:r>
            <a:r>
              <a:rPr lang="en-GB" sz="2000" dirty="0" smtClean="0"/>
              <a:t>/H</a:t>
            </a:r>
            <a:r>
              <a:rPr lang="en-GB" sz="2000" baseline="-25000" dirty="0" smtClean="0"/>
              <a:t>L </a:t>
            </a:r>
            <a:r>
              <a:rPr lang="en-GB" sz="2000" dirty="0" smtClean="0">
                <a:latin typeface="Times New Roman" pitchFamily="18" charset="0"/>
                <a:cs typeface="Times New Roman" pitchFamily="18" charset="0"/>
              </a:rPr>
              <a:t>∈ (1, 3], </a:t>
            </a:r>
            <a:r>
              <a:rPr lang="en-GB" sz="2000" dirty="0" smtClean="0"/>
              <a:t>K</a:t>
            </a:r>
            <a:r>
              <a:rPr lang="en-GB" sz="2000" baseline="-25000" dirty="0" smtClean="0"/>
              <a:t>S</a:t>
            </a:r>
            <a:r>
              <a:rPr lang="en-GB" sz="2000" dirty="0" smtClean="0"/>
              <a:t>/K</a:t>
            </a:r>
            <a:r>
              <a:rPr lang="en-GB" sz="2000" baseline="-25000" dirty="0" smtClean="0"/>
              <a:t>R </a:t>
            </a:r>
            <a:r>
              <a:rPr lang="en-GB" sz="2000" dirty="0" smtClean="0">
                <a:latin typeface="Times New Roman" pitchFamily="18" charset="0"/>
                <a:cs typeface="Times New Roman" pitchFamily="18" charset="0"/>
              </a:rPr>
              <a:t>∈ (0,10], p ∈ (0,1]         8.1471%</a:t>
            </a:r>
          </a:p>
          <a:p>
            <a:pPr>
              <a:lnSpc>
                <a:spcPct val="150000"/>
              </a:lnSpc>
              <a:buSzPct val="85000"/>
              <a:buFont typeface="Arial" pitchFamily="34" charset="0"/>
              <a:buChar char="•"/>
            </a:pPr>
            <a:r>
              <a:rPr lang="en-GB" sz="2000" b="1" dirty="0" smtClean="0">
                <a:latin typeface="Times New Roman" pitchFamily="18" charset="0"/>
                <a:cs typeface="Times New Roman" pitchFamily="18" charset="0"/>
              </a:rPr>
              <a:t>D ∈ (1000, 10000], </a:t>
            </a:r>
            <a:r>
              <a:rPr lang="en-GB" sz="2000" b="1" dirty="0" smtClean="0"/>
              <a:t>H</a:t>
            </a:r>
            <a:r>
              <a:rPr lang="en-GB" sz="2000" b="1" baseline="-25000" dirty="0" smtClean="0"/>
              <a:t>H</a:t>
            </a:r>
            <a:r>
              <a:rPr lang="en-GB" sz="2000" b="1" dirty="0" smtClean="0"/>
              <a:t>/H</a:t>
            </a:r>
            <a:r>
              <a:rPr lang="en-GB" sz="2000" b="1" baseline="-25000" dirty="0" smtClean="0"/>
              <a:t>L </a:t>
            </a:r>
            <a:r>
              <a:rPr lang="en-GB" sz="2000" b="1" dirty="0" smtClean="0">
                <a:latin typeface="Times New Roman" pitchFamily="18" charset="0"/>
                <a:cs typeface="Times New Roman" pitchFamily="18" charset="0"/>
              </a:rPr>
              <a:t>∈ (1, 2], </a:t>
            </a:r>
            <a:r>
              <a:rPr lang="en-GB" sz="2000" b="1" dirty="0" smtClean="0"/>
              <a:t>K</a:t>
            </a:r>
            <a:r>
              <a:rPr lang="en-GB" sz="2000" b="1" baseline="-25000" dirty="0" smtClean="0"/>
              <a:t>S</a:t>
            </a:r>
            <a:r>
              <a:rPr lang="en-GB" sz="2000" b="1" dirty="0" smtClean="0"/>
              <a:t>/K</a:t>
            </a:r>
            <a:r>
              <a:rPr lang="en-GB" sz="2000" b="1" baseline="-25000" dirty="0" smtClean="0"/>
              <a:t>R </a:t>
            </a:r>
            <a:r>
              <a:rPr lang="en-GB" sz="2000" b="1" dirty="0" smtClean="0">
                <a:latin typeface="Times New Roman" pitchFamily="18" charset="0"/>
                <a:cs typeface="Times New Roman" pitchFamily="18" charset="0"/>
              </a:rPr>
              <a:t>∈ (0,10], p ∈ (0,1]         5.4178%</a:t>
            </a:r>
          </a:p>
          <a:p>
            <a:pPr>
              <a:lnSpc>
                <a:spcPct val="150000"/>
              </a:lnSpc>
              <a:buSzPct val="85000"/>
              <a:buFont typeface="Arial" pitchFamily="34" charset="0"/>
              <a:buChar char="•"/>
            </a:pPr>
            <a:endParaRPr lang="en-GB" sz="2000" dirty="0" smtClean="0">
              <a:latin typeface="Times New Roman" pitchFamily="18" charset="0"/>
              <a:cs typeface="Times New Roman" pitchFamily="18" charset="0"/>
            </a:endParaRPr>
          </a:p>
          <a:p>
            <a:pPr>
              <a:lnSpc>
                <a:spcPct val="150000"/>
              </a:lnSpc>
              <a:buClrTx/>
              <a:buSzPct val="85000"/>
              <a:buNone/>
            </a:pPr>
            <a:endParaRPr lang="en-GB" sz="2000" dirty="0" smtClean="0">
              <a:latin typeface="Times New Roman" pitchFamily="18" charset="0"/>
              <a:cs typeface="Times New Roman" pitchFamily="18" charset="0"/>
            </a:endParaRPr>
          </a:p>
          <a:p>
            <a:pPr>
              <a:lnSpc>
                <a:spcPct val="150000"/>
              </a:lnSpc>
              <a:buClrTx/>
              <a:buSzPct val="85000"/>
              <a:buNone/>
            </a:pPr>
            <a:endParaRPr lang="en-GB" sz="2000" dirty="0" smtClean="0">
              <a:latin typeface="Times New Roman" pitchFamily="18" charset="0"/>
              <a:cs typeface="Times New Roman" pitchFamily="18" charset="0"/>
            </a:endParaRPr>
          </a:p>
          <a:p>
            <a:pPr>
              <a:lnSpc>
                <a:spcPct val="150000"/>
              </a:lnSpc>
              <a:buClrTx/>
              <a:buSzPct val="85000"/>
              <a:buFont typeface="Wingdings" pitchFamily="2" charset="2"/>
              <a:buChar char="Ø"/>
            </a:pPr>
            <a:endParaRPr lang="en-GB" sz="2000" dirty="0" smtClean="0">
              <a:latin typeface="Times New Roman" pitchFamily="18" charset="0"/>
              <a:cs typeface="Times New Roman" pitchFamily="18" charset="0"/>
            </a:endParaRPr>
          </a:p>
        </p:txBody>
      </p:sp>
      <p:sp>
        <p:nvSpPr>
          <p:cNvPr id="4" name="3 - Θέση ημερομηνίας"/>
          <p:cNvSpPr>
            <a:spLocks noGrp="1"/>
          </p:cNvSpPr>
          <p:nvPr>
            <p:ph type="dt" sz="half" idx="10"/>
          </p:nvPr>
        </p:nvSpPr>
        <p:spPr>
          <a:xfrm>
            <a:off x="7696200" y="76200"/>
            <a:ext cx="1295400" cy="288925"/>
          </a:xfrm>
        </p:spPr>
        <p:txBody>
          <a:bodyPr/>
          <a:lstStyle/>
          <a:p>
            <a:r>
              <a:rPr lang="el-GR" dirty="0" smtClean="0"/>
              <a:t>           </a:t>
            </a:r>
            <a:fld id="{CAC43C01-A7D2-48B6-9F04-3C2B7BEA6706}" type="datetime1">
              <a:rPr lang="el-GR" smtClean="0">
                <a:latin typeface="Times New Roman" pitchFamily="18" charset="0"/>
                <a:cs typeface="Times New Roman" pitchFamily="18" charset="0"/>
              </a:rPr>
              <a:pPr/>
              <a:t>4/6/2015</a:t>
            </a:fld>
            <a:endParaRPr lang="en-US" dirty="0">
              <a:latin typeface="Times New Roman" pitchFamily="18" charset="0"/>
              <a:cs typeface="Times New Roman" pitchFamily="18" charset="0"/>
            </a:endParaRPr>
          </a:p>
        </p:txBody>
      </p:sp>
      <p:sp>
        <p:nvSpPr>
          <p:cNvPr id="5" name="4 - Θέση αριθμού διαφάνειας"/>
          <p:cNvSpPr>
            <a:spLocks noGrp="1"/>
          </p:cNvSpPr>
          <p:nvPr>
            <p:ph type="sldNum" sz="quarter" idx="12"/>
          </p:nvPr>
        </p:nvSpPr>
        <p:spPr/>
        <p:txBody>
          <a:bodyPr/>
          <a:lstStyle/>
          <a:p>
            <a:fld id="{7975E393-6FAD-47E8-84EB-8529040947E8}" type="slidenum">
              <a:rPr lang="en-US" smtClean="0"/>
              <a:pPr/>
              <a:t>19</a:t>
            </a:fld>
            <a:endParaRPr lang="en-US" dirty="0"/>
          </a:p>
        </p:txBody>
      </p:sp>
      <p:sp>
        <p:nvSpPr>
          <p:cNvPr id="8" name="Down Arrow 7"/>
          <p:cNvSpPr/>
          <p:nvPr/>
        </p:nvSpPr>
        <p:spPr>
          <a:xfrm rot="16200000">
            <a:off x="6980644" y="4767761"/>
            <a:ext cx="216000" cy="396000"/>
          </a:xfrm>
          <a:prstGeom prst="down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9" name="Down Arrow 8"/>
          <p:cNvSpPr/>
          <p:nvPr/>
        </p:nvSpPr>
        <p:spPr>
          <a:xfrm rot="16200000">
            <a:off x="7090892" y="5337578"/>
            <a:ext cx="216000" cy="396000"/>
          </a:xfrm>
          <a:prstGeom prst="down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10" name="Down Arrow 9"/>
          <p:cNvSpPr/>
          <p:nvPr/>
        </p:nvSpPr>
        <p:spPr>
          <a:xfrm rot="16200000">
            <a:off x="6966256" y="4266008"/>
            <a:ext cx="216000" cy="396000"/>
          </a:xfrm>
          <a:prstGeom prst="down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457200"/>
            <a:ext cx="8686800" cy="533400"/>
          </a:xfrm>
        </p:spPr>
        <p:txBody>
          <a:bodyPr>
            <a:normAutofit/>
          </a:bodyPr>
          <a:lstStyle/>
          <a:p>
            <a:pPr algn="ctr"/>
            <a:r>
              <a:rPr lang="en-US" sz="2800" b="1" dirty="0" smtClean="0">
                <a:solidFill>
                  <a:schemeClr val="tx1"/>
                </a:solidFill>
                <a:latin typeface="Times New Roman" pitchFamily="18" charset="0"/>
                <a:cs typeface="Times New Roman" pitchFamily="18" charset="0"/>
              </a:rPr>
              <a:t>Motivation</a:t>
            </a:r>
            <a:endParaRPr lang="en-US" sz="2800" b="1" dirty="0">
              <a:solidFill>
                <a:schemeClr val="tx1"/>
              </a:solidFill>
              <a:latin typeface="Times New Roman" pitchFamily="18" charset="0"/>
              <a:cs typeface="Times New Roman" pitchFamily="18" charset="0"/>
            </a:endParaRPr>
          </a:p>
        </p:txBody>
      </p:sp>
      <p:sp>
        <p:nvSpPr>
          <p:cNvPr id="3" name="2 - Θέση περιεχομένου"/>
          <p:cNvSpPr>
            <a:spLocks noGrp="1"/>
          </p:cNvSpPr>
          <p:nvPr>
            <p:ph idx="1"/>
          </p:nvPr>
        </p:nvSpPr>
        <p:spPr>
          <a:xfrm>
            <a:off x="228600" y="1071546"/>
            <a:ext cx="8686800" cy="5357850"/>
          </a:xfrm>
        </p:spPr>
        <p:txBody>
          <a:bodyPr>
            <a:noAutofit/>
          </a:bodyPr>
          <a:lstStyle/>
          <a:p>
            <a:pPr>
              <a:lnSpc>
                <a:spcPct val="150000"/>
              </a:lnSpc>
              <a:buClrTx/>
              <a:buSzPct val="85000"/>
              <a:buFont typeface="Wingdings" pitchFamily="2" charset="2"/>
              <a:buChar char="Ø"/>
            </a:pPr>
            <a:endParaRPr lang="en-US" sz="2200" dirty="0" smtClean="0">
              <a:latin typeface="Times New Roman" pitchFamily="18" charset="0"/>
              <a:cs typeface="Times New Roman" pitchFamily="18" charset="0"/>
            </a:endParaRPr>
          </a:p>
          <a:p>
            <a:pPr>
              <a:lnSpc>
                <a:spcPct val="150000"/>
              </a:lnSpc>
              <a:buClrTx/>
              <a:buSzPct val="85000"/>
              <a:buFont typeface="Wingdings" pitchFamily="2" charset="2"/>
              <a:buChar char="Ø"/>
            </a:pPr>
            <a:r>
              <a:rPr lang="en-US" sz="2100" dirty="0" smtClean="0">
                <a:latin typeface="Times New Roman" pitchFamily="18" charset="0"/>
                <a:cs typeface="Times New Roman" pitchFamily="18" charset="0"/>
              </a:rPr>
              <a:t>Investigate the feasibility of </a:t>
            </a:r>
            <a:r>
              <a:rPr lang="en-GB" sz="2100" dirty="0" smtClean="0">
                <a:latin typeface="Times New Roman" pitchFamily="18" charset="0"/>
                <a:cs typeface="Times New Roman" pitchFamily="18" charset="0"/>
              </a:rPr>
              <a:t>coordination in 2-node supply chains</a:t>
            </a:r>
            <a:endParaRPr lang="el-GR" sz="2100" dirty="0" smtClean="0">
              <a:latin typeface="Times New Roman" pitchFamily="18" charset="0"/>
              <a:cs typeface="Times New Roman" pitchFamily="18" charset="0"/>
            </a:endParaRPr>
          </a:p>
          <a:p>
            <a:pPr>
              <a:lnSpc>
                <a:spcPct val="150000"/>
              </a:lnSpc>
              <a:buClrTx/>
              <a:buSzPct val="85000"/>
              <a:buFont typeface="Wingdings" pitchFamily="2" charset="2"/>
              <a:buChar char="Ø"/>
            </a:pPr>
            <a:r>
              <a:rPr lang="en-GB" sz="2100" dirty="0" smtClean="0">
                <a:latin typeface="Times New Roman" pitchFamily="18" charset="0"/>
                <a:cs typeface="Times New Roman" pitchFamily="18" charset="0"/>
              </a:rPr>
              <a:t>Assume private information</a:t>
            </a:r>
            <a:endParaRPr lang="el-GR" sz="2100" dirty="0" smtClean="0">
              <a:latin typeface="Times New Roman" pitchFamily="18" charset="0"/>
              <a:cs typeface="Times New Roman" pitchFamily="18" charset="0"/>
            </a:endParaRPr>
          </a:p>
          <a:p>
            <a:pPr>
              <a:lnSpc>
                <a:spcPct val="150000"/>
              </a:lnSpc>
              <a:buClrTx/>
              <a:buSzPct val="85000"/>
              <a:buFont typeface="Wingdings" pitchFamily="2" charset="2"/>
              <a:buChar char="Ø"/>
            </a:pPr>
            <a:r>
              <a:rPr lang="en-US" sz="2100" dirty="0" smtClean="0">
                <a:latin typeface="Times New Roman" pitchFamily="18" charset="0"/>
                <a:cs typeface="Times New Roman" pitchFamily="18" charset="0"/>
              </a:rPr>
              <a:t>Means to achieve coordination: Quantity discounts</a:t>
            </a:r>
          </a:p>
          <a:p>
            <a:pPr>
              <a:lnSpc>
                <a:spcPct val="150000"/>
              </a:lnSpc>
              <a:buClrTx/>
              <a:buSzPct val="85000"/>
              <a:buFont typeface="Wingdings" pitchFamily="2" charset="2"/>
              <a:buChar char="Ø"/>
            </a:pPr>
            <a:r>
              <a:rPr lang="en-US" sz="2100" dirty="0" smtClean="0">
                <a:latin typeface="Times New Roman" pitchFamily="18" charset="0"/>
                <a:cs typeface="Times New Roman" pitchFamily="18" charset="0"/>
              </a:rPr>
              <a:t>To approach the problem, we use</a:t>
            </a:r>
            <a:r>
              <a:rPr lang="en-GB" sz="2100" dirty="0" smtClean="0">
                <a:latin typeface="Times New Roman" pitchFamily="18" charset="0"/>
                <a:cs typeface="Times New Roman" pitchFamily="18" charset="0"/>
              </a:rPr>
              <a:t>:</a:t>
            </a:r>
            <a:r>
              <a:rPr lang="el-GR" sz="2100" dirty="0" smtClean="0">
                <a:latin typeface="Times New Roman" pitchFamily="18" charset="0"/>
                <a:cs typeface="Times New Roman" pitchFamily="18" charset="0"/>
              </a:rPr>
              <a:t> </a:t>
            </a:r>
            <a:endParaRPr lang="en-US" sz="2100" dirty="0" smtClean="0">
              <a:latin typeface="Times New Roman" pitchFamily="18" charset="0"/>
              <a:cs typeface="Times New Roman" pitchFamily="18" charset="0"/>
            </a:endParaRPr>
          </a:p>
          <a:p>
            <a:pPr lvl="1">
              <a:lnSpc>
                <a:spcPct val="150000"/>
              </a:lnSpc>
              <a:buClr>
                <a:schemeClr val="accent3"/>
              </a:buClr>
              <a:buFont typeface="Arial" pitchFamily="34" charset="0"/>
              <a:buChar char="•"/>
            </a:pPr>
            <a:r>
              <a:rPr lang="en-US" sz="2100" dirty="0" smtClean="0">
                <a:solidFill>
                  <a:schemeClr val="tx1"/>
                </a:solidFill>
                <a:latin typeface="Times New Roman" pitchFamily="18" charset="0"/>
                <a:cs typeface="Times New Roman" pitchFamily="18" charset="0"/>
              </a:rPr>
              <a:t>Tools of </a:t>
            </a:r>
            <a:r>
              <a:rPr lang="en-GB" sz="2100" dirty="0" smtClean="0">
                <a:solidFill>
                  <a:schemeClr val="tx1"/>
                </a:solidFill>
                <a:latin typeface="Times New Roman" pitchFamily="18" charset="0"/>
                <a:cs typeface="Times New Roman" pitchFamily="18" charset="0"/>
              </a:rPr>
              <a:t>Game Theory</a:t>
            </a:r>
            <a:r>
              <a:rPr lang="en-US" sz="2100" dirty="0" smtClean="0">
                <a:solidFill>
                  <a:schemeClr val="tx1"/>
                </a:solidFill>
                <a:latin typeface="Times New Roman" pitchFamily="18" charset="0"/>
                <a:cs typeface="Times New Roman" pitchFamily="18" charset="0"/>
              </a:rPr>
              <a:t> (</a:t>
            </a:r>
            <a:r>
              <a:rPr lang="en-US" sz="2100" dirty="0" smtClean="0">
                <a:latin typeface="Times New Roman" pitchFamily="18" charset="0"/>
                <a:cs typeface="Times New Roman" pitchFamily="18" charset="0"/>
              </a:rPr>
              <a:t>every node’s decisions affect the other nodes’ decisions and all the payoffs)</a:t>
            </a:r>
          </a:p>
          <a:p>
            <a:pPr lvl="1">
              <a:lnSpc>
                <a:spcPct val="150000"/>
              </a:lnSpc>
              <a:buClr>
                <a:schemeClr val="accent3"/>
              </a:buClr>
              <a:buFont typeface="Arial" pitchFamily="34" charset="0"/>
              <a:buChar char="•"/>
            </a:pPr>
            <a:r>
              <a:rPr lang="en-US" sz="2100" dirty="0" smtClean="0">
                <a:latin typeface="Times New Roman" pitchFamily="18" charset="0"/>
                <a:cs typeface="Times New Roman" pitchFamily="18" charset="0"/>
              </a:rPr>
              <a:t>Tools of </a:t>
            </a:r>
            <a:r>
              <a:rPr lang="en-GB" sz="2100" dirty="0" smtClean="0">
                <a:solidFill>
                  <a:schemeClr val="tx1"/>
                </a:solidFill>
                <a:latin typeface="Times New Roman" pitchFamily="18" charset="0"/>
                <a:cs typeface="Times New Roman" pitchFamily="18" charset="0"/>
              </a:rPr>
              <a:t>Supply Chain Management</a:t>
            </a:r>
            <a:r>
              <a:rPr lang="en-US" sz="2100" dirty="0" smtClean="0">
                <a:solidFill>
                  <a:schemeClr val="tx1"/>
                </a:solidFill>
                <a:latin typeface="Times New Roman" pitchFamily="18" charset="0"/>
                <a:cs typeface="Times New Roman" pitchFamily="18" charset="0"/>
              </a:rPr>
              <a:t> (storage and transportation p</a:t>
            </a:r>
            <a:r>
              <a:rPr lang="en-US" sz="2100" dirty="0" smtClean="0">
                <a:latin typeface="Times New Roman" pitchFamily="18" charset="0"/>
                <a:cs typeface="Times New Roman" pitchFamily="18" charset="0"/>
              </a:rPr>
              <a:t>olicies, as well as production rules affect</a:t>
            </a:r>
            <a:r>
              <a:rPr lang="el-GR" sz="2100" dirty="0" smtClean="0">
                <a:latin typeface="Times New Roman" pitchFamily="18" charset="0"/>
                <a:cs typeface="Times New Roman" pitchFamily="18" charset="0"/>
              </a:rPr>
              <a:t> </a:t>
            </a:r>
            <a:r>
              <a:rPr lang="en-US" sz="2100" dirty="0" smtClean="0">
                <a:latin typeface="Times New Roman" pitchFamily="18" charset="0"/>
                <a:cs typeface="Times New Roman" pitchFamily="18" charset="0"/>
              </a:rPr>
              <a:t>individual strategies for increasing profits)</a:t>
            </a:r>
            <a:endParaRPr lang="el-GR" sz="2100" dirty="0" smtClean="0">
              <a:solidFill>
                <a:schemeClr val="tx1"/>
              </a:solidFill>
              <a:latin typeface="Times New Roman" pitchFamily="18" charset="0"/>
              <a:cs typeface="Times New Roman" pitchFamily="18" charset="0"/>
            </a:endParaRPr>
          </a:p>
        </p:txBody>
      </p:sp>
      <p:sp>
        <p:nvSpPr>
          <p:cNvPr id="4" name="3 - Θέση ημερομηνίας"/>
          <p:cNvSpPr>
            <a:spLocks noGrp="1"/>
          </p:cNvSpPr>
          <p:nvPr>
            <p:ph type="dt" sz="half" idx="10"/>
          </p:nvPr>
        </p:nvSpPr>
        <p:spPr>
          <a:xfrm>
            <a:off x="7696200" y="76200"/>
            <a:ext cx="1295400" cy="288925"/>
          </a:xfrm>
        </p:spPr>
        <p:txBody>
          <a:bodyPr/>
          <a:lstStyle/>
          <a:p>
            <a:r>
              <a:rPr lang="el-GR" dirty="0" smtClean="0"/>
              <a:t>           </a:t>
            </a:r>
            <a:fld id="{CAC43C01-A7D2-48B6-9F04-3C2B7BEA6706}" type="datetime1">
              <a:rPr lang="el-GR" smtClean="0">
                <a:latin typeface="Times New Roman" pitchFamily="18" charset="0"/>
                <a:cs typeface="Times New Roman" pitchFamily="18" charset="0"/>
              </a:rPr>
              <a:pPr/>
              <a:t>4/6/2015</a:t>
            </a:fld>
            <a:endParaRPr lang="en-US" dirty="0">
              <a:latin typeface="Times New Roman" pitchFamily="18" charset="0"/>
              <a:cs typeface="Times New Roman" pitchFamily="18" charset="0"/>
            </a:endParaRPr>
          </a:p>
        </p:txBody>
      </p:sp>
      <p:sp>
        <p:nvSpPr>
          <p:cNvPr id="5" name="4 - Θέση αριθμού διαφάνειας"/>
          <p:cNvSpPr>
            <a:spLocks noGrp="1"/>
          </p:cNvSpPr>
          <p:nvPr>
            <p:ph type="sldNum" sz="quarter" idx="12"/>
          </p:nvPr>
        </p:nvSpPr>
        <p:spPr/>
        <p:txBody>
          <a:bodyPr/>
          <a:lstStyle/>
          <a:p>
            <a:fld id="{7975E393-6FAD-47E8-84EB-8529040947E8}" type="slidenum">
              <a:rPr lang="en-US" smtClean="0"/>
              <a:pPr/>
              <a:t>2</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457200"/>
            <a:ext cx="8686800" cy="533400"/>
          </a:xfrm>
        </p:spPr>
        <p:txBody>
          <a:bodyPr>
            <a:normAutofit/>
          </a:bodyPr>
          <a:lstStyle/>
          <a:p>
            <a:pPr algn="ctr"/>
            <a:r>
              <a:rPr lang="en-US" sz="2800" b="1" dirty="0" smtClean="0">
                <a:solidFill>
                  <a:schemeClr val="tx1"/>
                </a:solidFill>
                <a:latin typeface="Times New Roman" pitchFamily="18" charset="0"/>
                <a:cs typeface="Times New Roman" pitchFamily="18" charset="0"/>
              </a:rPr>
              <a:t>Model B</a:t>
            </a:r>
            <a:endParaRPr lang="en-US" sz="2800" b="1" dirty="0">
              <a:solidFill>
                <a:schemeClr val="tx1"/>
              </a:solidFill>
              <a:latin typeface="Times New Roman" pitchFamily="18" charset="0"/>
              <a:cs typeface="Times New Roman" pitchFamily="18" charset="0"/>
            </a:endParaRPr>
          </a:p>
        </p:txBody>
      </p:sp>
      <p:sp>
        <p:nvSpPr>
          <p:cNvPr id="3" name="2 - Θέση περιεχομένου"/>
          <p:cNvSpPr>
            <a:spLocks noGrp="1"/>
          </p:cNvSpPr>
          <p:nvPr>
            <p:ph idx="1"/>
          </p:nvPr>
        </p:nvSpPr>
        <p:spPr>
          <a:xfrm>
            <a:off x="228600" y="1071546"/>
            <a:ext cx="8686800" cy="5500726"/>
          </a:xfrm>
        </p:spPr>
        <p:txBody>
          <a:bodyPr>
            <a:noAutofit/>
          </a:bodyPr>
          <a:lstStyle/>
          <a:p>
            <a:pPr>
              <a:lnSpc>
                <a:spcPct val="150000"/>
              </a:lnSpc>
              <a:buClrTx/>
              <a:buSzPct val="85000"/>
              <a:buFont typeface="Wingdings" pitchFamily="2" charset="2"/>
              <a:buChar char="Ø"/>
            </a:pPr>
            <a:endParaRPr lang="en-GB" sz="2000" dirty="0" smtClean="0">
              <a:latin typeface="Times New Roman" pitchFamily="18" charset="0"/>
              <a:cs typeface="Times New Roman" pitchFamily="18" charset="0"/>
            </a:endParaRPr>
          </a:p>
          <a:p>
            <a:pPr>
              <a:lnSpc>
                <a:spcPct val="150000"/>
              </a:lnSpc>
              <a:buClrTx/>
              <a:buSzPct val="85000"/>
              <a:buFont typeface="Wingdings" pitchFamily="2" charset="2"/>
              <a:buChar char="Ø"/>
            </a:pPr>
            <a:r>
              <a:rPr lang="en-GB" sz="2100" dirty="0" smtClean="0">
                <a:latin typeface="Times New Roman" pitchFamily="18" charset="0"/>
                <a:cs typeface="Times New Roman" pitchFamily="18" charset="0"/>
              </a:rPr>
              <a:t>2-nodes supply chain (</a:t>
            </a:r>
            <a:r>
              <a:rPr lang="en-US" sz="2100" dirty="0" smtClean="0">
                <a:latin typeface="Times New Roman" pitchFamily="18" charset="0"/>
                <a:cs typeface="Times New Roman" pitchFamily="18" charset="0"/>
              </a:rPr>
              <a:t>Supplier</a:t>
            </a:r>
            <a:r>
              <a:rPr lang="en-GB" sz="2100" dirty="0" smtClean="0">
                <a:latin typeface="Times New Roman" pitchFamily="18" charset="0"/>
                <a:cs typeface="Times New Roman" pitchFamily="18" charset="0"/>
              </a:rPr>
              <a:t>-</a:t>
            </a:r>
            <a:r>
              <a:rPr lang="en-US" sz="2100" dirty="0" smtClean="0">
                <a:latin typeface="Times New Roman" pitchFamily="18" charset="0"/>
                <a:cs typeface="Times New Roman" pitchFamily="18" charset="0"/>
              </a:rPr>
              <a:t>Retailer), in</a:t>
            </a:r>
            <a:r>
              <a:rPr lang="en-GB" sz="2100" dirty="0" smtClean="0">
                <a:latin typeface="Times New Roman" pitchFamily="18" charset="0"/>
                <a:cs typeface="Times New Roman" pitchFamily="18" charset="0"/>
              </a:rPr>
              <a:t> which a single product is traded</a:t>
            </a:r>
            <a:endParaRPr lang="en-US" sz="2100" dirty="0" smtClean="0">
              <a:latin typeface="Times New Roman" pitchFamily="18" charset="0"/>
              <a:cs typeface="Times New Roman" pitchFamily="18" charset="0"/>
            </a:endParaRPr>
          </a:p>
          <a:p>
            <a:pPr algn="ctr">
              <a:lnSpc>
                <a:spcPct val="150000"/>
              </a:lnSpc>
              <a:buClrTx/>
              <a:buSzPct val="85000"/>
              <a:buNone/>
            </a:pPr>
            <a:r>
              <a:rPr lang="en-US" sz="2100" b="1" u="sng" dirty="0" smtClean="0">
                <a:latin typeface="Times New Roman" pitchFamily="18" charset="0"/>
                <a:cs typeface="Times New Roman" pitchFamily="18" charset="0"/>
              </a:rPr>
              <a:t>Retailer </a:t>
            </a:r>
            <a:r>
              <a:rPr lang="el-GR" sz="2100" b="1" u="sng" dirty="0" smtClean="0">
                <a:latin typeface="Times New Roman" pitchFamily="18" charset="0"/>
                <a:cs typeface="Times New Roman" pitchFamily="18" charset="0"/>
              </a:rPr>
              <a:t>(</a:t>
            </a:r>
            <a:r>
              <a:rPr lang="en-US" sz="2100" b="1" u="sng" dirty="0" smtClean="0">
                <a:latin typeface="Times New Roman" pitchFamily="18" charset="0"/>
                <a:cs typeface="Times New Roman" pitchFamily="18" charset="0"/>
              </a:rPr>
              <a:t>R</a:t>
            </a:r>
            <a:r>
              <a:rPr lang="el-GR" sz="2100" b="1" u="sng" dirty="0" smtClean="0">
                <a:latin typeface="Times New Roman" pitchFamily="18" charset="0"/>
                <a:cs typeface="Times New Roman" pitchFamily="18" charset="0"/>
              </a:rPr>
              <a:t>)</a:t>
            </a:r>
            <a:endParaRPr lang="en-US" sz="2100" b="1" u="sng" dirty="0" smtClean="0">
              <a:latin typeface="Times New Roman" pitchFamily="18" charset="0"/>
              <a:cs typeface="Times New Roman" pitchFamily="18" charset="0"/>
            </a:endParaRPr>
          </a:p>
          <a:p>
            <a:pPr>
              <a:lnSpc>
                <a:spcPct val="150000"/>
              </a:lnSpc>
              <a:buSzPct val="85000"/>
              <a:buFont typeface="Arial" pitchFamily="34" charset="0"/>
              <a:buChar char="•"/>
            </a:pPr>
            <a:r>
              <a:rPr lang="en-US" sz="2100" dirty="0" smtClean="0">
                <a:latin typeface="Times New Roman" pitchFamily="18" charset="0"/>
                <a:cs typeface="Times New Roman" pitchFamily="18" charset="0"/>
              </a:rPr>
              <a:t>Setup cost: </a:t>
            </a:r>
            <a:r>
              <a:rPr lang="en-GB" sz="2100" dirty="0" smtClean="0"/>
              <a:t>K</a:t>
            </a:r>
            <a:r>
              <a:rPr lang="en-GB" sz="2100" baseline="-25000" dirty="0" smtClean="0"/>
              <a:t>R</a:t>
            </a:r>
            <a:r>
              <a:rPr lang="el-GR" sz="2100" dirty="0" smtClean="0">
                <a:latin typeface="Times New Roman" pitchFamily="18" charset="0"/>
                <a:cs typeface="Times New Roman" pitchFamily="18" charset="0"/>
              </a:rPr>
              <a:t> </a:t>
            </a:r>
            <a:endParaRPr lang="en-US" sz="2100" dirty="0" smtClean="0">
              <a:latin typeface="Times New Roman" pitchFamily="18" charset="0"/>
              <a:cs typeface="Times New Roman" pitchFamily="18" charset="0"/>
            </a:endParaRPr>
          </a:p>
          <a:p>
            <a:pPr>
              <a:buClrTx/>
              <a:buSzPct val="85000"/>
              <a:buNone/>
            </a:pPr>
            <a:r>
              <a:rPr lang="en-US" sz="2100" dirty="0" smtClean="0">
                <a:latin typeface="Times New Roman" pitchFamily="18" charset="0"/>
                <a:cs typeface="Times New Roman" pitchFamily="18" charset="0"/>
              </a:rPr>
              <a:t> 				</a:t>
            </a:r>
            <a:r>
              <a:rPr lang="en-GB" sz="2100" dirty="0" smtClean="0"/>
              <a:t> H</a:t>
            </a:r>
            <a:r>
              <a:rPr lang="en-US" sz="2100" baseline="-25000" dirty="0" smtClean="0"/>
              <a:t>L</a:t>
            </a:r>
            <a:r>
              <a:rPr lang="el-GR" sz="2100" dirty="0" smtClean="0">
                <a:latin typeface="Times New Roman" pitchFamily="18" charset="0"/>
                <a:cs typeface="Times New Roman" pitchFamily="18" charset="0"/>
              </a:rPr>
              <a:t>, </a:t>
            </a:r>
            <a:r>
              <a:rPr lang="en-US" sz="2100" dirty="0" smtClean="0">
                <a:latin typeface="Times New Roman" pitchFamily="18" charset="0"/>
                <a:cs typeface="Times New Roman" pitchFamily="18" charset="0"/>
              </a:rPr>
              <a:t>with probability p</a:t>
            </a:r>
          </a:p>
          <a:p>
            <a:pPr>
              <a:buSzPct val="85000"/>
              <a:buFont typeface="Arial" pitchFamily="34" charset="0"/>
              <a:buChar char="•"/>
            </a:pPr>
            <a:r>
              <a:rPr lang="en-US" sz="2100" dirty="0" smtClean="0">
                <a:latin typeface="Times New Roman" pitchFamily="18" charset="0"/>
                <a:cs typeface="Times New Roman" pitchFamily="18" charset="0"/>
              </a:rPr>
              <a:t> Holding cost: </a:t>
            </a:r>
            <a:r>
              <a:rPr lang="en-GB" sz="2100" dirty="0" smtClean="0"/>
              <a:t>H</a:t>
            </a:r>
            <a:r>
              <a:rPr lang="en-GB" sz="2100" baseline="-25000" dirty="0" smtClean="0"/>
              <a:t>R</a:t>
            </a:r>
            <a:r>
              <a:rPr lang="en-US" sz="2100" dirty="0" smtClean="0">
                <a:latin typeface="Times New Roman" pitchFamily="18" charset="0"/>
                <a:cs typeface="Times New Roman" pitchFamily="18" charset="0"/>
              </a:rPr>
              <a:t> = 	</a:t>
            </a:r>
            <a:r>
              <a:rPr lang="en-US" sz="2100" b="1" dirty="0" smtClean="0">
                <a:latin typeface="Times New Roman" pitchFamily="18" charset="0"/>
                <a:cs typeface="Times New Roman" pitchFamily="18" charset="0"/>
              </a:rPr>
              <a:t> </a:t>
            </a:r>
            <a:r>
              <a:rPr lang="en-GB" sz="2100" b="1" dirty="0" smtClean="0"/>
              <a:t>H</a:t>
            </a:r>
            <a:r>
              <a:rPr lang="en-US" sz="2100" b="1" baseline="-25000" dirty="0" smtClean="0"/>
              <a:t>M</a:t>
            </a:r>
            <a:r>
              <a:rPr lang="el-GR" sz="2100" b="1" dirty="0" smtClean="0">
                <a:latin typeface="Times New Roman" pitchFamily="18" charset="0"/>
                <a:cs typeface="Times New Roman" pitchFamily="18" charset="0"/>
              </a:rPr>
              <a:t>, </a:t>
            </a:r>
            <a:r>
              <a:rPr lang="en-US" sz="2100" b="1" dirty="0" smtClean="0">
                <a:latin typeface="Times New Roman" pitchFamily="18" charset="0"/>
                <a:cs typeface="Times New Roman" pitchFamily="18" charset="0"/>
              </a:rPr>
              <a:t>with probability q</a:t>
            </a:r>
          </a:p>
          <a:p>
            <a:pPr>
              <a:buClrTx/>
              <a:buSzPct val="85000"/>
              <a:buNone/>
            </a:pPr>
            <a:r>
              <a:rPr lang="en-US" sz="2100" dirty="0" smtClean="0">
                <a:latin typeface="Times New Roman" pitchFamily="18" charset="0"/>
                <a:cs typeface="Times New Roman" pitchFamily="18" charset="0"/>
              </a:rPr>
              <a:t>				 </a:t>
            </a:r>
            <a:r>
              <a:rPr lang="en-GB" sz="2100" dirty="0" smtClean="0"/>
              <a:t>H</a:t>
            </a:r>
            <a:r>
              <a:rPr lang="en-US" sz="2100" baseline="-25000" dirty="0" smtClean="0"/>
              <a:t>H</a:t>
            </a:r>
            <a:r>
              <a:rPr lang="el-GR" sz="2100" dirty="0" smtClean="0">
                <a:latin typeface="Times New Roman" pitchFamily="18" charset="0"/>
                <a:cs typeface="Times New Roman" pitchFamily="18" charset="0"/>
              </a:rPr>
              <a:t>, </a:t>
            </a:r>
            <a:r>
              <a:rPr lang="en-US" sz="2100" dirty="0" smtClean="0">
                <a:latin typeface="Times New Roman" pitchFamily="18" charset="0"/>
                <a:cs typeface="Times New Roman" pitchFamily="18" charset="0"/>
              </a:rPr>
              <a:t>with probability 1-p-q</a:t>
            </a:r>
          </a:p>
          <a:p>
            <a:pPr>
              <a:lnSpc>
                <a:spcPct val="150000"/>
              </a:lnSpc>
              <a:buSzPct val="85000"/>
              <a:buFont typeface="Arial" pitchFamily="34" charset="0"/>
              <a:buChar char="•"/>
            </a:pPr>
            <a:r>
              <a:rPr lang="en-US" sz="2100" dirty="0" smtClean="0">
                <a:latin typeface="Times New Roman" pitchFamily="18" charset="0"/>
                <a:cs typeface="Times New Roman" pitchFamily="18" charset="0"/>
              </a:rPr>
              <a:t>Policy: Economic Order Quantity: </a:t>
            </a:r>
            <a:r>
              <a:rPr lang="en-GB" sz="2100" dirty="0" smtClean="0"/>
              <a:t>Q</a:t>
            </a:r>
            <a:endParaRPr lang="en-US" sz="1100" dirty="0" smtClean="0">
              <a:latin typeface="Times New Roman" pitchFamily="18" charset="0"/>
              <a:cs typeface="Times New Roman" pitchFamily="18" charset="0"/>
            </a:endParaRPr>
          </a:p>
          <a:p>
            <a:pPr>
              <a:lnSpc>
                <a:spcPct val="150000"/>
              </a:lnSpc>
              <a:buClrTx/>
              <a:buSzPct val="85000"/>
              <a:buNone/>
            </a:pPr>
            <a:endParaRPr lang="el-GR" sz="2000" dirty="0" smtClean="0">
              <a:latin typeface="Times New Roman" pitchFamily="18" charset="0"/>
              <a:cs typeface="Times New Roman" pitchFamily="18" charset="0"/>
            </a:endParaRPr>
          </a:p>
          <a:p>
            <a:pPr>
              <a:lnSpc>
                <a:spcPct val="150000"/>
              </a:lnSpc>
              <a:buClrTx/>
              <a:buSzPct val="85000"/>
              <a:buNone/>
            </a:pPr>
            <a:endParaRPr lang="el-GR" sz="2000" b="1" u="sng" dirty="0" smtClean="0">
              <a:latin typeface="Times New Roman" pitchFamily="18" charset="0"/>
              <a:cs typeface="Times New Roman" pitchFamily="18" charset="0"/>
            </a:endParaRPr>
          </a:p>
        </p:txBody>
      </p:sp>
      <p:sp>
        <p:nvSpPr>
          <p:cNvPr id="4" name="3 - Θέση ημερομηνίας"/>
          <p:cNvSpPr>
            <a:spLocks noGrp="1"/>
          </p:cNvSpPr>
          <p:nvPr>
            <p:ph type="dt" sz="half" idx="10"/>
          </p:nvPr>
        </p:nvSpPr>
        <p:spPr>
          <a:xfrm>
            <a:off x="7696200" y="76200"/>
            <a:ext cx="1295400" cy="288925"/>
          </a:xfrm>
        </p:spPr>
        <p:txBody>
          <a:bodyPr/>
          <a:lstStyle/>
          <a:p>
            <a:r>
              <a:rPr lang="el-GR" dirty="0" smtClean="0"/>
              <a:t>           </a:t>
            </a:r>
            <a:fld id="{CAC43C01-A7D2-48B6-9F04-3C2B7BEA6706}" type="datetime1">
              <a:rPr lang="el-GR" smtClean="0">
                <a:latin typeface="Times New Roman" pitchFamily="18" charset="0"/>
                <a:cs typeface="Times New Roman" pitchFamily="18" charset="0"/>
              </a:rPr>
              <a:pPr/>
              <a:t>4/6/2015</a:t>
            </a:fld>
            <a:endParaRPr lang="en-US" dirty="0">
              <a:latin typeface="Times New Roman" pitchFamily="18" charset="0"/>
              <a:cs typeface="Times New Roman" pitchFamily="18" charset="0"/>
            </a:endParaRPr>
          </a:p>
        </p:txBody>
      </p:sp>
      <p:sp>
        <p:nvSpPr>
          <p:cNvPr id="5" name="4 - Θέση αριθμού διαφάνειας"/>
          <p:cNvSpPr>
            <a:spLocks noGrp="1"/>
          </p:cNvSpPr>
          <p:nvPr>
            <p:ph type="sldNum" sz="quarter" idx="12"/>
          </p:nvPr>
        </p:nvSpPr>
        <p:spPr/>
        <p:txBody>
          <a:bodyPr/>
          <a:lstStyle/>
          <a:p>
            <a:fld id="{7975E393-6FAD-47E8-84EB-8529040947E8}" type="slidenum">
              <a:rPr lang="en-US" smtClean="0"/>
              <a:pPr/>
              <a:t>20</a:t>
            </a:fld>
            <a:endParaRPr lang="en-US" dirty="0"/>
          </a:p>
        </p:txBody>
      </p:sp>
      <p:sp>
        <p:nvSpPr>
          <p:cNvPr id="6" name="22 - Αριστερό άγκιστρο"/>
          <p:cNvSpPr/>
          <p:nvPr/>
        </p:nvSpPr>
        <p:spPr>
          <a:xfrm>
            <a:off x="2820364" y="3417576"/>
            <a:ext cx="180000" cy="868680"/>
          </a:xfrm>
          <a:prstGeom prst="leftBrace">
            <a:avLst/>
          </a:prstGeom>
          <a:ln>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lnSpc>
                <a:spcPct val="150000"/>
              </a:lnSpc>
            </a:pPr>
            <a:endParaRPr lang="en-US" b="1" dirty="0">
              <a:solidFill>
                <a:sysClr val="windowText" lastClr="00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3" presetClass="entr" presetSubtype="1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animEffect transition="in" filter="blinds(horizontal)">
                                      <p:cBhvr>
                                        <p:cTn id="9" dur="500"/>
                                        <p:tgtEl>
                                          <p:spTgt spid="6"/>
                                        </p:tgtEl>
                                      </p:cBhvr>
                                    </p:animEffect>
                                  </p:childTnLst>
                                </p:cTn>
                              </p:par>
                              <p:par>
                                <p:cTn id="10" presetID="1"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uiExpand="1"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457200"/>
            <a:ext cx="8686800" cy="533400"/>
          </a:xfrm>
        </p:spPr>
        <p:txBody>
          <a:bodyPr>
            <a:noAutofit/>
          </a:bodyPr>
          <a:lstStyle/>
          <a:p>
            <a:pPr algn="ctr"/>
            <a:r>
              <a:rPr lang="en-US" sz="2800" b="1" dirty="0" smtClean="0">
                <a:solidFill>
                  <a:schemeClr val="tx1"/>
                </a:solidFill>
                <a:latin typeface="Times New Roman" pitchFamily="18" charset="0"/>
                <a:cs typeface="Times New Roman" pitchFamily="18" charset="0"/>
              </a:rPr>
              <a:t>Differences </a:t>
            </a:r>
            <a:endParaRPr lang="en-US" sz="2500" b="1" dirty="0">
              <a:solidFill>
                <a:schemeClr val="tx1"/>
              </a:solidFill>
              <a:latin typeface="Times New Roman" pitchFamily="18" charset="0"/>
              <a:cs typeface="Times New Roman" pitchFamily="18" charset="0"/>
            </a:endParaRPr>
          </a:p>
        </p:txBody>
      </p:sp>
      <p:sp>
        <p:nvSpPr>
          <p:cNvPr id="3" name="2 - Θέση περιεχομένου"/>
          <p:cNvSpPr>
            <a:spLocks noGrp="1"/>
          </p:cNvSpPr>
          <p:nvPr>
            <p:ph idx="1"/>
          </p:nvPr>
        </p:nvSpPr>
        <p:spPr>
          <a:xfrm>
            <a:off x="228600" y="1071546"/>
            <a:ext cx="8686800" cy="5500726"/>
          </a:xfrm>
        </p:spPr>
        <p:txBody>
          <a:bodyPr>
            <a:noAutofit/>
          </a:bodyPr>
          <a:lstStyle/>
          <a:p>
            <a:pPr>
              <a:lnSpc>
                <a:spcPct val="150000"/>
              </a:lnSpc>
              <a:buClrTx/>
              <a:buSzPct val="85000"/>
              <a:buNone/>
            </a:pPr>
            <a:endParaRPr lang="en-GB" sz="2000" dirty="0" smtClean="0"/>
          </a:p>
          <a:p>
            <a:pPr>
              <a:lnSpc>
                <a:spcPct val="150000"/>
              </a:lnSpc>
              <a:buSzPct val="85000"/>
              <a:buFont typeface="Arial" pitchFamily="34" charset="0"/>
              <a:buChar char="•"/>
            </a:pPr>
            <a:r>
              <a:rPr lang="en-US" sz="2200" dirty="0" smtClean="0">
                <a:latin typeface="Times New Roman" pitchFamily="18" charset="0"/>
                <a:cs typeface="Times New Roman" pitchFamily="18" charset="0"/>
              </a:rPr>
              <a:t>The Retailer knows the real value of holding cost, </a:t>
            </a:r>
            <a:r>
              <a:rPr lang="en-GB" sz="2200" dirty="0" smtClean="0"/>
              <a:t>H</a:t>
            </a:r>
            <a:r>
              <a:rPr lang="en-US" sz="2200" baseline="-25000" dirty="0" smtClean="0"/>
              <a:t>R</a:t>
            </a:r>
            <a:r>
              <a:rPr lang="en-US" sz="2200" dirty="0" smtClean="0">
                <a:latin typeface="Times New Roman" pitchFamily="18" charset="0"/>
                <a:cs typeface="Times New Roman" pitchFamily="18" charset="0"/>
              </a:rPr>
              <a:t> ={</a:t>
            </a:r>
            <a:r>
              <a:rPr lang="en-GB" sz="2200" dirty="0" smtClean="0"/>
              <a:t>H</a:t>
            </a:r>
            <a:r>
              <a:rPr lang="en-US" sz="2200" baseline="-25000" dirty="0" smtClean="0"/>
              <a:t>L</a:t>
            </a:r>
            <a:r>
              <a:rPr lang="en-US" sz="2200" dirty="0" smtClean="0">
                <a:latin typeface="Times New Roman" pitchFamily="18" charset="0"/>
                <a:cs typeface="Times New Roman" pitchFamily="18" charset="0"/>
              </a:rPr>
              <a:t>, </a:t>
            </a:r>
            <a:r>
              <a:rPr lang="en-GB" sz="2200" dirty="0" smtClean="0"/>
              <a:t>H</a:t>
            </a:r>
            <a:r>
              <a:rPr lang="el-GR" sz="2200" baseline="-25000" dirty="0" smtClean="0"/>
              <a:t>Μ</a:t>
            </a:r>
            <a:r>
              <a:rPr lang="en-US" sz="2200" dirty="0" smtClean="0">
                <a:latin typeface="Times New Roman" pitchFamily="18" charset="0"/>
                <a:cs typeface="Times New Roman" pitchFamily="18" charset="0"/>
              </a:rPr>
              <a:t>, </a:t>
            </a:r>
            <a:r>
              <a:rPr lang="en-GB" sz="2200" dirty="0" smtClean="0"/>
              <a:t>H</a:t>
            </a:r>
            <a:r>
              <a:rPr lang="el-GR" sz="2200" baseline="-25000" dirty="0" smtClean="0"/>
              <a:t>Η</a:t>
            </a:r>
            <a:r>
              <a:rPr lang="en-US" sz="2200" dirty="0" smtClean="0">
                <a:latin typeface="Times New Roman" pitchFamily="18" charset="0"/>
                <a:cs typeface="Times New Roman" pitchFamily="18" charset="0"/>
              </a:rPr>
              <a:t>} </a:t>
            </a:r>
          </a:p>
          <a:p>
            <a:pPr>
              <a:lnSpc>
                <a:spcPct val="150000"/>
              </a:lnSpc>
              <a:buSzPct val="85000"/>
              <a:buFont typeface="Arial" pitchFamily="34" charset="0"/>
              <a:buChar char="•"/>
            </a:pPr>
            <a:r>
              <a:rPr lang="en-US" sz="2200" dirty="0" smtClean="0">
                <a:latin typeface="Times New Roman" pitchFamily="18" charset="0"/>
                <a:cs typeface="Times New Roman" pitchFamily="18" charset="0"/>
              </a:rPr>
              <a:t>The Supplier</a:t>
            </a:r>
            <a:r>
              <a:rPr lang="el-GR"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assumes distribution {p, q, 1-p-q}</a:t>
            </a:r>
          </a:p>
          <a:p>
            <a:pPr>
              <a:lnSpc>
                <a:spcPct val="150000"/>
              </a:lnSpc>
              <a:buSzPct val="85000"/>
              <a:buNone/>
            </a:pPr>
            <a:r>
              <a:rPr lang="en-GB" sz="2200" dirty="0" smtClean="0">
                <a:latin typeface="Times New Roman" pitchFamily="18" charset="0"/>
                <a:cs typeface="Times New Roman" pitchFamily="18" charset="0"/>
              </a:rPr>
              <a:t>		             	C</a:t>
            </a:r>
            <a:r>
              <a:rPr lang="en-GB" sz="2200" baseline="30000" dirty="0" smtClean="0">
                <a:latin typeface="Times New Roman" pitchFamily="18" charset="0"/>
                <a:cs typeface="Times New Roman" pitchFamily="18" charset="0"/>
              </a:rPr>
              <a:t>+</a:t>
            </a:r>
            <a:r>
              <a:rPr lang="en-GB" sz="2200" baseline="-25000" dirty="0" smtClean="0">
                <a:latin typeface="Times New Roman" pitchFamily="18" charset="0"/>
                <a:cs typeface="Times New Roman" pitchFamily="18" charset="0"/>
              </a:rPr>
              <a:t>R,L</a:t>
            </a:r>
            <a:r>
              <a:rPr lang="en-GB" sz="2200" dirty="0" smtClean="0">
                <a:latin typeface="Times New Roman" pitchFamily="18" charset="0"/>
                <a:cs typeface="Times New Roman" pitchFamily="18" charset="0"/>
              </a:rPr>
              <a:t> := (2</a:t>
            </a:r>
            <a:r>
              <a:rPr lang="en-GB" sz="2200" dirty="0" smtClean="0"/>
              <a:t>K</a:t>
            </a:r>
            <a:r>
              <a:rPr lang="en-GB" sz="2200" baseline="-25000" dirty="0" smtClean="0"/>
              <a:t>R</a:t>
            </a:r>
            <a:r>
              <a:rPr lang="en-GB" sz="2200" dirty="0" smtClean="0"/>
              <a:t>DH</a:t>
            </a:r>
            <a:r>
              <a:rPr lang="en-GB" sz="2200" baseline="-25000" dirty="0" smtClean="0"/>
              <a:t>L</a:t>
            </a:r>
            <a:r>
              <a:rPr lang="en-GB" sz="2200" dirty="0" smtClean="0"/>
              <a:t>)</a:t>
            </a:r>
            <a:r>
              <a:rPr lang="en-GB" sz="2200" baseline="30000" dirty="0" smtClean="0"/>
              <a:t>1/2 </a:t>
            </a:r>
            <a:r>
              <a:rPr lang="en-GB" sz="2200" dirty="0" smtClean="0"/>
              <a:t>  if Q</a:t>
            </a:r>
            <a:r>
              <a:rPr lang="en-GB" sz="2200" baseline="30000" dirty="0" smtClean="0"/>
              <a:t>*</a:t>
            </a:r>
            <a:r>
              <a:rPr lang="en-GB" sz="2200" baseline="-25000" dirty="0" smtClean="0"/>
              <a:t>R,L</a:t>
            </a:r>
            <a:r>
              <a:rPr lang="en-GB" sz="2200" dirty="0" smtClean="0"/>
              <a:t> = (</a:t>
            </a:r>
            <a:r>
              <a:rPr lang="en-GB" sz="2200" dirty="0" smtClean="0">
                <a:latin typeface="Times New Roman" pitchFamily="18" charset="0"/>
                <a:cs typeface="Times New Roman" pitchFamily="18" charset="0"/>
              </a:rPr>
              <a:t>2</a:t>
            </a:r>
            <a:r>
              <a:rPr lang="en-GB" sz="2200" dirty="0" smtClean="0"/>
              <a:t>K</a:t>
            </a:r>
            <a:r>
              <a:rPr lang="en-GB" sz="2200" baseline="-25000" dirty="0" smtClean="0"/>
              <a:t>R</a:t>
            </a:r>
            <a:r>
              <a:rPr lang="en-GB" sz="2200" dirty="0" smtClean="0"/>
              <a:t>D/H</a:t>
            </a:r>
            <a:r>
              <a:rPr lang="en-GB" sz="2200" baseline="-25000" dirty="0" smtClean="0"/>
              <a:t>L</a:t>
            </a:r>
            <a:r>
              <a:rPr lang="en-GB" sz="2200" dirty="0" smtClean="0"/>
              <a:t>)</a:t>
            </a:r>
            <a:r>
              <a:rPr lang="en-GB" sz="2200" baseline="30000" dirty="0" smtClean="0"/>
              <a:t>1/2</a:t>
            </a:r>
            <a:r>
              <a:rPr lang="en-GB" sz="2200" dirty="0" smtClean="0"/>
              <a:t> </a:t>
            </a:r>
            <a:endParaRPr lang="en-US" sz="2200" dirty="0" smtClean="0">
              <a:latin typeface="Times New Roman" pitchFamily="18" charset="0"/>
              <a:cs typeface="Times New Roman" pitchFamily="18" charset="0"/>
            </a:endParaRPr>
          </a:p>
          <a:p>
            <a:pPr>
              <a:lnSpc>
                <a:spcPct val="150000"/>
              </a:lnSpc>
              <a:buSzPct val="85000"/>
              <a:buNone/>
            </a:pPr>
            <a:r>
              <a:rPr lang="en-US" sz="2100" b="1" dirty="0" smtClean="0">
                <a:latin typeface="Times New Roman" pitchFamily="18" charset="0"/>
                <a:cs typeface="Times New Roman" pitchFamily="18" charset="0"/>
              </a:rPr>
              <a:t>	</a:t>
            </a:r>
            <a:r>
              <a:rPr lang="en-US" sz="2100" b="1" u="sng" dirty="0" smtClean="0">
                <a:latin typeface="Times New Roman" pitchFamily="18" charset="0"/>
                <a:cs typeface="Times New Roman" pitchFamily="18" charset="0"/>
              </a:rPr>
              <a:t>Retailer’s</a:t>
            </a:r>
            <a:r>
              <a:rPr lang="en-US" sz="2200" dirty="0" smtClean="0">
                <a:latin typeface="Times New Roman" pitchFamily="18" charset="0"/>
                <a:cs typeface="Times New Roman" pitchFamily="18" charset="0"/>
              </a:rPr>
              <a:t>: 	</a:t>
            </a:r>
            <a:r>
              <a:rPr lang="en-GB" sz="2400" b="1" dirty="0" smtClean="0">
                <a:latin typeface="Times New Roman" pitchFamily="18" charset="0"/>
                <a:cs typeface="Times New Roman" pitchFamily="18" charset="0"/>
              </a:rPr>
              <a:t>C</a:t>
            </a:r>
            <a:r>
              <a:rPr lang="en-GB" sz="2400" b="1" baseline="30000" dirty="0" smtClean="0">
                <a:latin typeface="Times New Roman" pitchFamily="18" charset="0"/>
                <a:cs typeface="Times New Roman" pitchFamily="18" charset="0"/>
              </a:rPr>
              <a:t>+</a:t>
            </a:r>
            <a:r>
              <a:rPr lang="en-GB" sz="2400" b="1" baseline="-25000" dirty="0" smtClean="0">
                <a:latin typeface="Times New Roman" pitchFamily="18" charset="0"/>
                <a:cs typeface="Times New Roman" pitchFamily="18" charset="0"/>
              </a:rPr>
              <a:t>R,M</a:t>
            </a:r>
            <a:r>
              <a:rPr lang="en-GB" sz="2400" b="1" dirty="0" smtClean="0">
                <a:latin typeface="Times New Roman" pitchFamily="18" charset="0"/>
                <a:cs typeface="Times New Roman" pitchFamily="18" charset="0"/>
              </a:rPr>
              <a:t> := (2</a:t>
            </a:r>
            <a:r>
              <a:rPr lang="en-GB" sz="2400" b="1" dirty="0" smtClean="0"/>
              <a:t>K</a:t>
            </a:r>
            <a:r>
              <a:rPr lang="en-GB" sz="2400" b="1" baseline="-25000" dirty="0" smtClean="0"/>
              <a:t>R</a:t>
            </a:r>
            <a:r>
              <a:rPr lang="en-GB" sz="2400" b="1" dirty="0" smtClean="0"/>
              <a:t>DH</a:t>
            </a:r>
            <a:r>
              <a:rPr lang="en-GB" sz="2400" b="1" baseline="-25000" dirty="0" smtClean="0"/>
              <a:t>M</a:t>
            </a:r>
            <a:r>
              <a:rPr lang="en-GB" sz="2400" b="1" dirty="0" smtClean="0"/>
              <a:t>)</a:t>
            </a:r>
            <a:r>
              <a:rPr lang="en-GB" sz="2400" b="1" baseline="30000" dirty="0" smtClean="0"/>
              <a:t>1/2</a:t>
            </a:r>
            <a:r>
              <a:rPr lang="en-GB" sz="2400" b="1" dirty="0" smtClean="0"/>
              <a:t>  if Q</a:t>
            </a:r>
            <a:r>
              <a:rPr lang="en-GB" sz="2400" b="1" baseline="30000" dirty="0" smtClean="0"/>
              <a:t>*</a:t>
            </a:r>
            <a:r>
              <a:rPr lang="en-GB" sz="2400" b="1" baseline="-25000" dirty="0" smtClean="0"/>
              <a:t>R,M</a:t>
            </a:r>
            <a:r>
              <a:rPr lang="en-GB" sz="2400" b="1" dirty="0" smtClean="0"/>
              <a:t> = (</a:t>
            </a:r>
            <a:r>
              <a:rPr lang="en-GB" sz="2400" b="1" dirty="0" smtClean="0">
                <a:latin typeface="Times New Roman" pitchFamily="18" charset="0"/>
                <a:cs typeface="Times New Roman" pitchFamily="18" charset="0"/>
              </a:rPr>
              <a:t>2</a:t>
            </a:r>
            <a:r>
              <a:rPr lang="en-GB" sz="2400" b="1" dirty="0" smtClean="0"/>
              <a:t>K</a:t>
            </a:r>
            <a:r>
              <a:rPr lang="en-GB" sz="2400" b="1" baseline="-25000" dirty="0" smtClean="0"/>
              <a:t>R</a:t>
            </a:r>
            <a:r>
              <a:rPr lang="en-GB" sz="2400" b="1" dirty="0" smtClean="0"/>
              <a:t>D/H</a:t>
            </a:r>
            <a:r>
              <a:rPr lang="en-GB" sz="2400" b="1" baseline="-25000" dirty="0" smtClean="0"/>
              <a:t>M</a:t>
            </a:r>
            <a:r>
              <a:rPr lang="en-GB" sz="2400" b="1" dirty="0" smtClean="0"/>
              <a:t>)</a:t>
            </a:r>
            <a:r>
              <a:rPr lang="en-GB" sz="2400" b="1" baseline="30000" dirty="0" smtClean="0"/>
              <a:t>1/2</a:t>
            </a:r>
            <a:r>
              <a:rPr lang="en-GB" sz="2400" b="1" dirty="0" smtClean="0"/>
              <a:t> </a:t>
            </a:r>
            <a:endParaRPr lang="en-US" sz="2200" b="1" dirty="0" smtClean="0">
              <a:latin typeface="Times New Roman" pitchFamily="18" charset="0"/>
              <a:cs typeface="Times New Roman" pitchFamily="18" charset="0"/>
            </a:endParaRPr>
          </a:p>
          <a:p>
            <a:pPr>
              <a:lnSpc>
                <a:spcPct val="150000"/>
              </a:lnSpc>
              <a:buSzPct val="85000"/>
              <a:buNone/>
            </a:pPr>
            <a:r>
              <a:rPr lang="en-GB" sz="2200" dirty="0" smtClean="0"/>
              <a:t>			</a:t>
            </a:r>
            <a:r>
              <a:rPr lang="en-GB" sz="2200" dirty="0" smtClean="0">
                <a:latin typeface="Times New Roman" pitchFamily="18" charset="0"/>
                <a:cs typeface="Times New Roman" pitchFamily="18" charset="0"/>
              </a:rPr>
              <a:t>C</a:t>
            </a:r>
            <a:r>
              <a:rPr lang="en-GB" sz="2200" baseline="30000" dirty="0" smtClean="0">
                <a:latin typeface="Times New Roman" pitchFamily="18" charset="0"/>
                <a:cs typeface="Times New Roman" pitchFamily="18" charset="0"/>
              </a:rPr>
              <a:t>+</a:t>
            </a:r>
            <a:r>
              <a:rPr lang="en-GB" sz="2200" baseline="-25000" dirty="0" smtClean="0">
                <a:latin typeface="Times New Roman" pitchFamily="18" charset="0"/>
                <a:cs typeface="Times New Roman" pitchFamily="18" charset="0"/>
              </a:rPr>
              <a:t>R,H</a:t>
            </a:r>
            <a:r>
              <a:rPr lang="en-GB" sz="2200" dirty="0" smtClean="0">
                <a:latin typeface="Times New Roman" pitchFamily="18" charset="0"/>
                <a:cs typeface="Times New Roman" pitchFamily="18" charset="0"/>
              </a:rPr>
              <a:t> := </a:t>
            </a:r>
            <a:r>
              <a:rPr lang="en-GB" sz="2200" dirty="0" smtClean="0"/>
              <a:t>(</a:t>
            </a:r>
            <a:r>
              <a:rPr lang="en-GB" sz="2200" dirty="0" smtClean="0">
                <a:latin typeface="Times New Roman" pitchFamily="18" charset="0"/>
                <a:cs typeface="Times New Roman" pitchFamily="18" charset="0"/>
              </a:rPr>
              <a:t>2</a:t>
            </a:r>
            <a:r>
              <a:rPr lang="en-GB" sz="2200" dirty="0" smtClean="0"/>
              <a:t>K</a:t>
            </a:r>
            <a:r>
              <a:rPr lang="en-GB" sz="2200" baseline="-25000" dirty="0" smtClean="0"/>
              <a:t>R</a:t>
            </a:r>
            <a:r>
              <a:rPr lang="en-GB" sz="2200" dirty="0" smtClean="0"/>
              <a:t>DH</a:t>
            </a:r>
            <a:r>
              <a:rPr lang="en-GB" sz="2200" baseline="-25000" dirty="0" smtClean="0"/>
              <a:t>H</a:t>
            </a:r>
            <a:r>
              <a:rPr lang="en-GB" sz="2200" dirty="0" smtClean="0"/>
              <a:t>)</a:t>
            </a:r>
            <a:r>
              <a:rPr lang="en-GB" sz="2200" baseline="30000" dirty="0" smtClean="0"/>
              <a:t>1/2</a:t>
            </a:r>
            <a:r>
              <a:rPr lang="en-GB" sz="2200" dirty="0" smtClean="0"/>
              <a:t>  if Q</a:t>
            </a:r>
            <a:r>
              <a:rPr lang="en-GB" sz="2200" baseline="30000" dirty="0" smtClean="0"/>
              <a:t>*</a:t>
            </a:r>
            <a:r>
              <a:rPr lang="en-GB" sz="2200" baseline="-25000" dirty="0" smtClean="0"/>
              <a:t>R,H</a:t>
            </a:r>
            <a:r>
              <a:rPr lang="en-GB" sz="2200" dirty="0" smtClean="0"/>
              <a:t> = (</a:t>
            </a:r>
            <a:r>
              <a:rPr lang="en-GB" sz="2200" dirty="0" smtClean="0">
                <a:latin typeface="Times New Roman" pitchFamily="18" charset="0"/>
                <a:cs typeface="Times New Roman" pitchFamily="18" charset="0"/>
              </a:rPr>
              <a:t>2</a:t>
            </a:r>
            <a:r>
              <a:rPr lang="en-GB" sz="2200" dirty="0" smtClean="0"/>
              <a:t>K</a:t>
            </a:r>
            <a:r>
              <a:rPr lang="en-GB" sz="2200" baseline="-25000" dirty="0" smtClean="0"/>
              <a:t>R</a:t>
            </a:r>
            <a:r>
              <a:rPr lang="en-GB" sz="2200" dirty="0" smtClean="0"/>
              <a:t>D/H</a:t>
            </a:r>
            <a:r>
              <a:rPr lang="en-GB" sz="2200" baseline="-25000" dirty="0" smtClean="0"/>
              <a:t>H</a:t>
            </a:r>
            <a:r>
              <a:rPr lang="en-GB" sz="2200" dirty="0" smtClean="0"/>
              <a:t>)</a:t>
            </a:r>
            <a:r>
              <a:rPr lang="en-GB" sz="2200" baseline="30000" dirty="0" smtClean="0"/>
              <a:t>1/2</a:t>
            </a:r>
            <a:r>
              <a:rPr lang="en-GB" sz="2200" dirty="0" smtClean="0"/>
              <a:t> </a:t>
            </a:r>
            <a:endParaRPr lang="en-GB" sz="2200" baseline="30000" dirty="0" smtClean="0"/>
          </a:p>
          <a:p>
            <a:pPr>
              <a:lnSpc>
                <a:spcPct val="150000"/>
              </a:lnSpc>
              <a:buSzPct val="85000"/>
              <a:buFont typeface="Arial" pitchFamily="34" charset="0"/>
              <a:buChar char="•"/>
            </a:pPr>
            <a:r>
              <a:rPr lang="en-US" sz="2100" dirty="0" smtClean="0">
                <a:latin typeface="Times New Roman" pitchFamily="18" charset="0"/>
                <a:cs typeface="Times New Roman" pitchFamily="18" charset="0"/>
              </a:rPr>
              <a:t>According to Mechanism Design, the Supplier provides the quantity-price pair discount:  m ={</a:t>
            </a:r>
            <a:r>
              <a:rPr lang="en-GB" sz="2100" dirty="0" smtClean="0"/>
              <a:t>P(Q</a:t>
            </a:r>
            <a:r>
              <a:rPr lang="en-GB" sz="2100" baseline="-25000" dirty="0" smtClean="0"/>
              <a:t>L</a:t>
            </a:r>
            <a:r>
              <a:rPr lang="en-GB" sz="2100" dirty="0" smtClean="0"/>
              <a:t>) = Y</a:t>
            </a:r>
            <a:r>
              <a:rPr lang="en-GB" sz="2100" baseline="-25000" dirty="0" smtClean="0"/>
              <a:t>L</a:t>
            </a:r>
            <a:r>
              <a:rPr lang="en-GB" sz="2100" dirty="0" smtClean="0"/>
              <a:t>, </a:t>
            </a:r>
            <a:r>
              <a:rPr lang="en-GB" sz="2200" dirty="0" smtClean="0"/>
              <a:t>P(Q</a:t>
            </a:r>
            <a:r>
              <a:rPr lang="en-GB" sz="2200" baseline="-25000" dirty="0" smtClean="0"/>
              <a:t>M</a:t>
            </a:r>
            <a:r>
              <a:rPr lang="en-GB" sz="2200" dirty="0" smtClean="0"/>
              <a:t>) = Y</a:t>
            </a:r>
            <a:r>
              <a:rPr lang="en-GB" sz="2200" baseline="-25000" dirty="0" smtClean="0"/>
              <a:t>M</a:t>
            </a:r>
            <a:r>
              <a:rPr lang="en-GB" sz="2100" dirty="0" smtClean="0"/>
              <a:t>, P(Q</a:t>
            </a:r>
            <a:r>
              <a:rPr lang="en-GB" sz="2100" baseline="-25000" dirty="0" smtClean="0"/>
              <a:t>H</a:t>
            </a:r>
            <a:r>
              <a:rPr lang="en-GB" sz="2100" dirty="0" smtClean="0"/>
              <a:t>) = Y</a:t>
            </a:r>
            <a:r>
              <a:rPr lang="en-GB" sz="2100" baseline="-25000" dirty="0" smtClean="0"/>
              <a:t>H</a:t>
            </a:r>
            <a:r>
              <a:rPr lang="en-GB" sz="2100" dirty="0" smtClean="0"/>
              <a:t>}</a:t>
            </a:r>
          </a:p>
          <a:p>
            <a:pPr>
              <a:lnSpc>
                <a:spcPct val="150000"/>
              </a:lnSpc>
              <a:buSzPct val="85000"/>
              <a:buFont typeface="Arial" pitchFamily="34" charset="0"/>
              <a:buChar char="•"/>
            </a:pPr>
            <a:r>
              <a:rPr lang="en-US" sz="2100" dirty="0" smtClean="0">
                <a:latin typeface="Times New Roman" pitchFamily="18" charset="0"/>
                <a:cs typeface="Times New Roman" pitchFamily="18" charset="0"/>
              </a:rPr>
              <a:t>Thus, we have to determine: </a:t>
            </a:r>
            <a:r>
              <a:rPr lang="en-GB" sz="2100" b="1" dirty="0" smtClean="0">
                <a:latin typeface="Times New Roman" pitchFamily="18" charset="0"/>
                <a:cs typeface="Times New Roman" pitchFamily="18" charset="0"/>
              </a:rPr>
              <a:t>Q</a:t>
            </a:r>
            <a:r>
              <a:rPr lang="en-GB" sz="2100" b="1" baseline="-25000" dirty="0" smtClean="0">
                <a:latin typeface="Times New Roman" pitchFamily="18" charset="0"/>
                <a:cs typeface="Times New Roman" pitchFamily="18" charset="0"/>
              </a:rPr>
              <a:t>L</a:t>
            </a:r>
            <a:r>
              <a:rPr lang="en-GB" sz="2100" b="1" dirty="0" smtClean="0">
                <a:latin typeface="Times New Roman" pitchFamily="18" charset="0"/>
                <a:cs typeface="Times New Roman" pitchFamily="18" charset="0"/>
              </a:rPr>
              <a:t>, Q</a:t>
            </a:r>
            <a:r>
              <a:rPr lang="en-GB" sz="2100" b="1" baseline="-25000" dirty="0" smtClean="0">
                <a:latin typeface="Times New Roman" pitchFamily="18" charset="0"/>
                <a:cs typeface="Times New Roman" pitchFamily="18" charset="0"/>
              </a:rPr>
              <a:t>M</a:t>
            </a:r>
            <a:r>
              <a:rPr lang="en-GB" sz="2100" b="1" dirty="0" smtClean="0">
                <a:latin typeface="Times New Roman" pitchFamily="18" charset="0"/>
                <a:cs typeface="Times New Roman" pitchFamily="18" charset="0"/>
              </a:rPr>
              <a:t>, Q</a:t>
            </a:r>
            <a:r>
              <a:rPr lang="en-GB" sz="2100" b="1" baseline="-25000" dirty="0" smtClean="0">
                <a:latin typeface="Times New Roman" pitchFamily="18" charset="0"/>
                <a:cs typeface="Times New Roman" pitchFamily="18" charset="0"/>
              </a:rPr>
              <a:t>H</a:t>
            </a:r>
            <a:r>
              <a:rPr lang="en-GB" sz="2100" b="1" dirty="0" smtClean="0">
                <a:latin typeface="Times New Roman" pitchFamily="18" charset="0"/>
                <a:cs typeface="Times New Roman" pitchFamily="18" charset="0"/>
              </a:rPr>
              <a:t>, Y</a:t>
            </a:r>
            <a:r>
              <a:rPr lang="en-GB" sz="2100" b="1" baseline="-25000" dirty="0" smtClean="0">
                <a:latin typeface="Times New Roman" pitchFamily="18" charset="0"/>
                <a:cs typeface="Times New Roman" pitchFamily="18" charset="0"/>
              </a:rPr>
              <a:t>L</a:t>
            </a:r>
            <a:r>
              <a:rPr lang="en-GB" sz="2100" b="1" dirty="0" smtClean="0">
                <a:latin typeface="Times New Roman" pitchFamily="18" charset="0"/>
                <a:cs typeface="Times New Roman" pitchFamily="18" charset="0"/>
              </a:rPr>
              <a:t>, Y</a:t>
            </a:r>
            <a:r>
              <a:rPr lang="en-GB" sz="2100" b="1" baseline="-25000" dirty="0" smtClean="0">
                <a:latin typeface="Times New Roman" pitchFamily="18" charset="0"/>
                <a:cs typeface="Times New Roman" pitchFamily="18" charset="0"/>
              </a:rPr>
              <a:t>M</a:t>
            </a:r>
            <a:r>
              <a:rPr lang="en-GB" sz="2100" b="1" dirty="0" smtClean="0">
                <a:latin typeface="Times New Roman" pitchFamily="18" charset="0"/>
                <a:cs typeface="Times New Roman" pitchFamily="18" charset="0"/>
              </a:rPr>
              <a:t>, Y</a:t>
            </a:r>
            <a:r>
              <a:rPr lang="en-GB" sz="2100" b="1" baseline="-25000" dirty="0" smtClean="0">
                <a:latin typeface="Times New Roman" pitchFamily="18" charset="0"/>
                <a:cs typeface="Times New Roman" pitchFamily="18" charset="0"/>
              </a:rPr>
              <a:t>H</a:t>
            </a:r>
          </a:p>
          <a:p>
            <a:pPr>
              <a:lnSpc>
                <a:spcPct val="150000"/>
              </a:lnSpc>
              <a:buClrTx/>
              <a:buSzPct val="85000"/>
              <a:buFont typeface="Wingdings" pitchFamily="2" charset="2"/>
              <a:buChar char="Ø"/>
            </a:pPr>
            <a:endParaRPr lang="en-GB" sz="2100" dirty="0" smtClean="0"/>
          </a:p>
          <a:p>
            <a:pPr>
              <a:lnSpc>
                <a:spcPct val="150000"/>
              </a:lnSpc>
              <a:buClrTx/>
              <a:buSzPct val="85000"/>
              <a:buFont typeface="Wingdings" pitchFamily="2" charset="2"/>
              <a:buChar char="Ø"/>
            </a:pPr>
            <a:endParaRPr lang="en-US" sz="2000" dirty="0" smtClean="0">
              <a:solidFill>
                <a:srgbClr val="FF0000"/>
              </a:solidFill>
              <a:latin typeface="Times New Roman" pitchFamily="18" charset="0"/>
              <a:cs typeface="Times New Roman" pitchFamily="18" charset="0"/>
            </a:endParaRPr>
          </a:p>
        </p:txBody>
      </p:sp>
      <p:sp>
        <p:nvSpPr>
          <p:cNvPr id="4" name="3 - Θέση ημερομηνίας"/>
          <p:cNvSpPr>
            <a:spLocks noGrp="1"/>
          </p:cNvSpPr>
          <p:nvPr>
            <p:ph type="dt" sz="half" idx="10"/>
          </p:nvPr>
        </p:nvSpPr>
        <p:spPr>
          <a:xfrm>
            <a:off x="7696200" y="76200"/>
            <a:ext cx="1295400" cy="288925"/>
          </a:xfrm>
        </p:spPr>
        <p:txBody>
          <a:bodyPr/>
          <a:lstStyle/>
          <a:p>
            <a:r>
              <a:rPr lang="el-GR" dirty="0" smtClean="0"/>
              <a:t>           </a:t>
            </a:r>
            <a:fld id="{CAC43C01-A7D2-48B6-9F04-3C2B7BEA6706}" type="datetime1">
              <a:rPr lang="el-GR" smtClean="0">
                <a:latin typeface="Times New Roman" pitchFamily="18" charset="0"/>
                <a:cs typeface="Times New Roman" pitchFamily="18" charset="0"/>
              </a:rPr>
              <a:pPr/>
              <a:t>4/6/2015</a:t>
            </a:fld>
            <a:endParaRPr lang="en-US" dirty="0">
              <a:latin typeface="Times New Roman" pitchFamily="18" charset="0"/>
              <a:cs typeface="Times New Roman" pitchFamily="18" charset="0"/>
            </a:endParaRPr>
          </a:p>
        </p:txBody>
      </p:sp>
      <p:sp>
        <p:nvSpPr>
          <p:cNvPr id="5" name="4 - Θέση αριθμού διαφάνειας"/>
          <p:cNvSpPr>
            <a:spLocks noGrp="1"/>
          </p:cNvSpPr>
          <p:nvPr>
            <p:ph type="sldNum" sz="quarter" idx="12"/>
          </p:nvPr>
        </p:nvSpPr>
        <p:spPr/>
        <p:txBody>
          <a:bodyPr/>
          <a:lstStyle/>
          <a:p>
            <a:fld id="{7975E393-6FAD-47E8-84EB-8529040947E8}" type="slidenum">
              <a:rPr lang="en-US" smtClean="0"/>
              <a:pPr/>
              <a:t>21</a:t>
            </a:fld>
            <a:endParaRPr lang="en-US" dirty="0"/>
          </a:p>
        </p:txBody>
      </p:sp>
      <p:sp>
        <p:nvSpPr>
          <p:cNvPr id="6" name="22 - Αριστερό άγκιστρο"/>
          <p:cNvSpPr/>
          <p:nvPr/>
        </p:nvSpPr>
        <p:spPr>
          <a:xfrm>
            <a:off x="1857356" y="3077534"/>
            <a:ext cx="180000" cy="1234440"/>
          </a:xfrm>
          <a:prstGeom prst="leftBrace">
            <a:avLst/>
          </a:prstGeom>
          <a:ln>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lnSpc>
                <a:spcPct val="150000"/>
              </a:lnSpc>
            </a:pPr>
            <a:endParaRPr lang="en-US" b="1" dirty="0">
              <a:solidFill>
                <a:sysClr val="windowText" lastClr="00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3" presetClass="entr" presetSubtype="1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linds(horizontal)">
                                      <p:cBhvr>
                                        <p:cTn id="13" dur="500"/>
                                        <p:tgtEl>
                                          <p:spTgt spid="6"/>
                                        </p:tgtEl>
                                      </p:cBhvr>
                                    </p:animEffect>
                                  </p:childTnLst>
                                </p:cTn>
                              </p:par>
                              <p:par>
                                <p:cTn id="14" presetID="1" presetClass="entr" presetSubtype="0" fill="hold" grpId="0"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457200"/>
            <a:ext cx="8686800" cy="533400"/>
          </a:xfrm>
        </p:spPr>
        <p:txBody>
          <a:bodyPr>
            <a:normAutofit/>
          </a:bodyPr>
          <a:lstStyle/>
          <a:p>
            <a:pPr algn="ctr"/>
            <a:r>
              <a:rPr lang="en-US" sz="2800" b="1" dirty="0" smtClean="0">
                <a:solidFill>
                  <a:schemeClr val="tx1"/>
                </a:solidFill>
                <a:latin typeface="Times New Roman" pitchFamily="18" charset="0"/>
                <a:cs typeface="Times New Roman" pitchFamily="18" charset="0"/>
              </a:rPr>
              <a:t>I.R.-constraints:</a:t>
            </a:r>
            <a:endParaRPr lang="en-US" sz="2800" b="1" dirty="0">
              <a:solidFill>
                <a:schemeClr val="tx1"/>
              </a:solidFill>
              <a:latin typeface="Times New Roman" pitchFamily="18" charset="0"/>
              <a:cs typeface="Times New Roman" pitchFamily="18" charset="0"/>
            </a:endParaRPr>
          </a:p>
        </p:txBody>
      </p:sp>
      <p:sp>
        <p:nvSpPr>
          <p:cNvPr id="3" name="2 - Θέση περιεχομένου"/>
          <p:cNvSpPr>
            <a:spLocks noGrp="1"/>
          </p:cNvSpPr>
          <p:nvPr>
            <p:ph idx="1"/>
          </p:nvPr>
        </p:nvSpPr>
        <p:spPr>
          <a:xfrm>
            <a:off x="228600" y="1071546"/>
            <a:ext cx="8686800" cy="4857784"/>
          </a:xfrm>
        </p:spPr>
        <p:txBody>
          <a:bodyPr>
            <a:noAutofit/>
          </a:bodyPr>
          <a:lstStyle/>
          <a:p>
            <a:pPr algn="ctr">
              <a:buClrTx/>
              <a:buSzPct val="85000"/>
              <a:buNone/>
            </a:pPr>
            <a:endParaRPr lang="en-US" sz="2000" b="1" dirty="0" smtClean="0">
              <a:latin typeface="Times New Roman" pitchFamily="18" charset="0"/>
              <a:cs typeface="Times New Roman" pitchFamily="18" charset="0"/>
            </a:endParaRPr>
          </a:p>
          <a:p>
            <a:pPr algn="ctr">
              <a:lnSpc>
                <a:spcPct val="150000"/>
              </a:lnSpc>
              <a:buClrTx/>
              <a:buSzPct val="85000"/>
              <a:buNone/>
            </a:pPr>
            <a:r>
              <a:rPr lang="en-GB" sz="2200" b="1" dirty="0" smtClean="0">
                <a:latin typeface="Times New Roman" pitchFamily="18" charset="0"/>
                <a:cs typeface="Times New Roman" pitchFamily="18" charset="0"/>
              </a:rPr>
              <a:t>C</a:t>
            </a:r>
            <a:r>
              <a:rPr lang="en-GB" sz="2200" b="1" baseline="-25000" dirty="0" smtClean="0">
                <a:latin typeface="Times New Roman" pitchFamily="18" charset="0"/>
                <a:cs typeface="Times New Roman" pitchFamily="18" charset="0"/>
              </a:rPr>
              <a:t>R,L</a:t>
            </a:r>
            <a:r>
              <a:rPr lang="en-GB" sz="2200" b="1" dirty="0" smtClean="0">
                <a:latin typeface="Times New Roman" pitchFamily="18" charset="0"/>
                <a:cs typeface="Times New Roman" pitchFamily="18" charset="0"/>
              </a:rPr>
              <a:t>(X</a:t>
            </a:r>
            <a:r>
              <a:rPr lang="en-GB" sz="2200" b="1" baseline="-25000" dirty="0" smtClean="0">
                <a:latin typeface="Times New Roman" pitchFamily="18" charset="0"/>
                <a:cs typeface="Times New Roman" pitchFamily="18" charset="0"/>
              </a:rPr>
              <a:t>L</a:t>
            </a:r>
            <a:r>
              <a:rPr lang="en-GB" sz="2200" b="1" dirty="0" smtClean="0">
                <a:latin typeface="Times New Roman" pitchFamily="18" charset="0"/>
                <a:cs typeface="Times New Roman" pitchFamily="18" charset="0"/>
              </a:rPr>
              <a:t>) </a:t>
            </a:r>
            <a:r>
              <a:rPr lang="en-GB" sz="2200" b="1" dirty="0" smtClean="0">
                <a:latin typeface="Cambria Math"/>
                <a:ea typeface="Cambria Math"/>
                <a:cs typeface="Times New Roman" pitchFamily="18" charset="0"/>
              </a:rPr>
              <a:t>≤</a:t>
            </a:r>
            <a:r>
              <a:rPr lang="en-GB" sz="2200" b="1" dirty="0" smtClean="0">
                <a:latin typeface="Times New Roman" pitchFamily="18" charset="0"/>
                <a:cs typeface="Times New Roman" pitchFamily="18" charset="0"/>
              </a:rPr>
              <a:t> C</a:t>
            </a:r>
            <a:r>
              <a:rPr lang="en-GB" sz="2200" b="1" baseline="30000" dirty="0" smtClean="0">
                <a:latin typeface="Times New Roman" pitchFamily="18" charset="0"/>
                <a:cs typeface="Times New Roman" pitchFamily="18" charset="0"/>
              </a:rPr>
              <a:t>+</a:t>
            </a:r>
            <a:r>
              <a:rPr lang="en-GB" sz="2200" b="1" baseline="-25000" dirty="0" smtClean="0">
                <a:latin typeface="Times New Roman" pitchFamily="18" charset="0"/>
                <a:cs typeface="Times New Roman" pitchFamily="18" charset="0"/>
              </a:rPr>
              <a:t>R,L</a:t>
            </a:r>
            <a:r>
              <a:rPr lang="en-GB" sz="2200" b="1" dirty="0" smtClean="0">
                <a:latin typeface="Times New Roman" pitchFamily="18" charset="0"/>
                <a:cs typeface="Times New Roman" pitchFamily="18" charset="0"/>
              </a:rPr>
              <a:t> 	(1)</a:t>
            </a:r>
            <a:endParaRPr lang="en-US" sz="2200" dirty="0" smtClean="0">
              <a:latin typeface="Times New Roman" pitchFamily="18" charset="0"/>
              <a:cs typeface="Times New Roman" pitchFamily="18" charset="0"/>
            </a:endParaRPr>
          </a:p>
          <a:p>
            <a:pPr algn="ctr">
              <a:lnSpc>
                <a:spcPct val="150000"/>
              </a:lnSpc>
              <a:buClrTx/>
              <a:buSzPct val="85000"/>
              <a:buNone/>
            </a:pPr>
            <a:r>
              <a:rPr lang="en-GB" sz="2200" b="1" dirty="0" smtClean="0">
                <a:latin typeface="Times New Roman" pitchFamily="18" charset="0"/>
                <a:cs typeface="Times New Roman" pitchFamily="18" charset="0"/>
              </a:rPr>
              <a:t>C</a:t>
            </a:r>
            <a:r>
              <a:rPr lang="en-GB" sz="2200" b="1" baseline="-25000" dirty="0" smtClean="0">
                <a:latin typeface="Times New Roman" pitchFamily="18" charset="0"/>
                <a:cs typeface="Times New Roman" pitchFamily="18" charset="0"/>
              </a:rPr>
              <a:t>R,M</a:t>
            </a:r>
            <a:r>
              <a:rPr lang="en-GB" sz="2200" b="1" dirty="0" smtClean="0">
                <a:latin typeface="Times New Roman" pitchFamily="18" charset="0"/>
                <a:cs typeface="Times New Roman" pitchFamily="18" charset="0"/>
              </a:rPr>
              <a:t>(X</a:t>
            </a:r>
            <a:r>
              <a:rPr lang="en-GB" sz="2200" b="1" baseline="-25000" dirty="0" smtClean="0">
                <a:latin typeface="Times New Roman" pitchFamily="18" charset="0"/>
                <a:cs typeface="Times New Roman" pitchFamily="18" charset="0"/>
              </a:rPr>
              <a:t>M</a:t>
            </a:r>
            <a:r>
              <a:rPr lang="en-GB" sz="2200" b="1" dirty="0" smtClean="0">
                <a:latin typeface="Times New Roman" pitchFamily="18" charset="0"/>
                <a:cs typeface="Times New Roman" pitchFamily="18" charset="0"/>
              </a:rPr>
              <a:t>) </a:t>
            </a:r>
            <a:r>
              <a:rPr lang="en-GB" sz="2200" b="1" dirty="0" smtClean="0">
                <a:latin typeface="Cambria Math"/>
                <a:ea typeface="Cambria Math"/>
                <a:cs typeface="Times New Roman" pitchFamily="18" charset="0"/>
              </a:rPr>
              <a:t>≤</a:t>
            </a:r>
            <a:r>
              <a:rPr lang="en-GB" sz="2200" b="1" dirty="0" smtClean="0">
                <a:latin typeface="Times New Roman" pitchFamily="18" charset="0"/>
                <a:cs typeface="Times New Roman" pitchFamily="18" charset="0"/>
              </a:rPr>
              <a:t> C</a:t>
            </a:r>
            <a:r>
              <a:rPr lang="en-GB" sz="2200" b="1" baseline="30000" dirty="0" smtClean="0">
                <a:latin typeface="Times New Roman" pitchFamily="18" charset="0"/>
                <a:cs typeface="Times New Roman" pitchFamily="18" charset="0"/>
              </a:rPr>
              <a:t>+</a:t>
            </a:r>
            <a:r>
              <a:rPr lang="en-GB" sz="2200" b="1" baseline="-25000" dirty="0" smtClean="0">
                <a:latin typeface="Times New Roman" pitchFamily="18" charset="0"/>
                <a:cs typeface="Times New Roman" pitchFamily="18" charset="0"/>
              </a:rPr>
              <a:t>R,M</a:t>
            </a:r>
            <a:r>
              <a:rPr lang="en-GB" sz="2200" b="1" dirty="0" smtClean="0">
                <a:latin typeface="Times New Roman" pitchFamily="18" charset="0"/>
                <a:cs typeface="Times New Roman" pitchFamily="18" charset="0"/>
              </a:rPr>
              <a:t>        (2)</a:t>
            </a:r>
            <a:endParaRPr lang="en-US" sz="2200" dirty="0" smtClean="0">
              <a:latin typeface="Times New Roman" pitchFamily="18" charset="0"/>
              <a:cs typeface="Times New Roman" pitchFamily="18" charset="0"/>
            </a:endParaRPr>
          </a:p>
          <a:p>
            <a:pPr algn="ctr">
              <a:lnSpc>
                <a:spcPct val="150000"/>
              </a:lnSpc>
              <a:buClrTx/>
              <a:buSzPct val="85000"/>
              <a:buNone/>
            </a:pPr>
            <a:r>
              <a:rPr lang="en-GB" sz="2200" b="1" dirty="0" smtClean="0">
                <a:latin typeface="Times New Roman" pitchFamily="18" charset="0"/>
                <a:cs typeface="Times New Roman" pitchFamily="18" charset="0"/>
              </a:rPr>
              <a:t>C</a:t>
            </a:r>
            <a:r>
              <a:rPr lang="en-GB" sz="2200" b="1" baseline="-25000" dirty="0" smtClean="0">
                <a:latin typeface="Times New Roman" pitchFamily="18" charset="0"/>
                <a:cs typeface="Times New Roman" pitchFamily="18" charset="0"/>
              </a:rPr>
              <a:t>R,H</a:t>
            </a:r>
            <a:r>
              <a:rPr lang="en-GB" sz="2200" b="1" dirty="0" smtClean="0">
                <a:latin typeface="Times New Roman" pitchFamily="18" charset="0"/>
                <a:cs typeface="Times New Roman" pitchFamily="18" charset="0"/>
              </a:rPr>
              <a:t>(X</a:t>
            </a:r>
            <a:r>
              <a:rPr lang="en-GB" sz="2200" b="1" baseline="-25000" dirty="0" smtClean="0">
                <a:latin typeface="Times New Roman" pitchFamily="18" charset="0"/>
                <a:cs typeface="Times New Roman" pitchFamily="18" charset="0"/>
              </a:rPr>
              <a:t>H</a:t>
            </a:r>
            <a:r>
              <a:rPr lang="en-GB" sz="2200" b="1" dirty="0" smtClean="0">
                <a:latin typeface="Times New Roman" pitchFamily="18" charset="0"/>
                <a:cs typeface="Times New Roman" pitchFamily="18" charset="0"/>
              </a:rPr>
              <a:t>) </a:t>
            </a:r>
            <a:r>
              <a:rPr lang="en-GB" sz="2200" b="1" dirty="0" smtClean="0">
                <a:latin typeface="Cambria Math"/>
                <a:ea typeface="Cambria Math"/>
                <a:cs typeface="Times New Roman" pitchFamily="18" charset="0"/>
              </a:rPr>
              <a:t>≤</a:t>
            </a:r>
            <a:r>
              <a:rPr lang="en-GB" sz="2200" b="1" dirty="0" smtClean="0">
                <a:latin typeface="Times New Roman" pitchFamily="18" charset="0"/>
                <a:cs typeface="Times New Roman" pitchFamily="18" charset="0"/>
              </a:rPr>
              <a:t> C</a:t>
            </a:r>
            <a:r>
              <a:rPr lang="en-GB" sz="2200" b="1" baseline="30000" dirty="0" smtClean="0">
                <a:latin typeface="Times New Roman" pitchFamily="18" charset="0"/>
                <a:cs typeface="Times New Roman" pitchFamily="18" charset="0"/>
              </a:rPr>
              <a:t>+</a:t>
            </a:r>
            <a:r>
              <a:rPr lang="en-GB" sz="2200" b="1" baseline="-25000" dirty="0" smtClean="0">
                <a:latin typeface="Times New Roman" pitchFamily="18" charset="0"/>
                <a:cs typeface="Times New Roman" pitchFamily="18" charset="0"/>
              </a:rPr>
              <a:t>R,H</a:t>
            </a:r>
            <a:r>
              <a:rPr lang="en-GB" sz="2200" b="1" dirty="0" smtClean="0">
                <a:latin typeface="Times New Roman" pitchFamily="18" charset="0"/>
                <a:cs typeface="Times New Roman" pitchFamily="18" charset="0"/>
              </a:rPr>
              <a:t> 	(3)</a:t>
            </a:r>
            <a:endParaRPr lang="en-GB" sz="2200" baseline="30000" dirty="0" smtClean="0"/>
          </a:p>
          <a:p>
            <a:pPr>
              <a:buClrTx/>
              <a:buSzPct val="85000"/>
              <a:buNone/>
            </a:pPr>
            <a:r>
              <a:rPr lang="en-GB" sz="2200" dirty="0" smtClean="0"/>
              <a:t>		</a:t>
            </a:r>
          </a:p>
        </p:txBody>
      </p:sp>
      <p:sp>
        <p:nvSpPr>
          <p:cNvPr id="4" name="3 - Θέση ημερομηνίας"/>
          <p:cNvSpPr>
            <a:spLocks noGrp="1"/>
          </p:cNvSpPr>
          <p:nvPr>
            <p:ph type="dt" sz="half" idx="10"/>
          </p:nvPr>
        </p:nvSpPr>
        <p:spPr>
          <a:xfrm>
            <a:off x="7696200" y="76200"/>
            <a:ext cx="1295400" cy="288925"/>
          </a:xfrm>
        </p:spPr>
        <p:txBody>
          <a:bodyPr/>
          <a:lstStyle/>
          <a:p>
            <a:r>
              <a:rPr lang="el-GR" dirty="0" smtClean="0"/>
              <a:t>           </a:t>
            </a:r>
            <a:fld id="{CAC43C01-A7D2-48B6-9F04-3C2B7BEA6706}" type="datetime1">
              <a:rPr lang="el-GR" smtClean="0">
                <a:latin typeface="Times New Roman" pitchFamily="18" charset="0"/>
                <a:cs typeface="Times New Roman" pitchFamily="18" charset="0"/>
              </a:rPr>
              <a:pPr/>
              <a:t>4/6/2015</a:t>
            </a:fld>
            <a:endParaRPr lang="en-US" dirty="0">
              <a:latin typeface="Times New Roman" pitchFamily="18" charset="0"/>
              <a:cs typeface="Times New Roman" pitchFamily="18" charset="0"/>
            </a:endParaRPr>
          </a:p>
        </p:txBody>
      </p:sp>
      <p:sp>
        <p:nvSpPr>
          <p:cNvPr id="5" name="4 - Θέση αριθμού διαφάνειας"/>
          <p:cNvSpPr>
            <a:spLocks noGrp="1"/>
          </p:cNvSpPr>
          <p:nvPr>
            <p:ph type="sldNum" sz="quarter" idx="12"/>
          </p:nvPr>
        </p:nvSpPr>
        <p:spPr/>
        <p:txBody>
          <a:bodyPr/>
          <a:lstStyle/>
          <a:p>
            <a:fld id="{7975E393-6FAD-47E8-84EB-8529040947E8}" type="slidenum">
              <a:rPr lang="en-US" smtClean="0"/>
              <a:pPr/>
              <a:t>22</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457200"/>
            <a:ext cx="8686800" cy="533400"/>
          </a:xfrm>
        </p:spPr>
        <p:txBody>
          <a:bodyPr>
            <a:normAutofit/>
          </a:bodyPr>
          <a:lstStyle/>
          <a:p>
            <a:pPr algn="ctr"/>
            <a:r>
              <a:rPr lang="en-US" sz="2800" b="1" dirty="0" smtClean="0">
                <a:solidFill>
                  <a:schemeClr val="tx1"/>
                </a:solidFill>
                <a:latin typeface="Times New Roman" pitchFamily="18" charset="0"/>
                <a:cs typeface="Times New Roman" pitchFamily="18" charset="0"/>
              </a:rPr>
              <a:t>I.C.-constraints:</a:t>
            </a:r>
            <a:endParaRPr lang="en-US" sz="2800" b="1" dirty="0">
              <a:solidFill>
                <a:schemeClr val="tx1"/>
              </a:solidFill>
              <a:latin typeface="Times New Roman" pitchFamily="18" charset="0"/>
              <a:cs typeface="Times New Roman" pitchFamily="18" charset="0"/>
            </a:endParaRPr>
          </a:p>
        </p:txBody>
      </p:sp>
      <p:sp>
        <p:nvSpPr>
          <p:cNvPr id="3" name="2 - Θέση περιεχομένου"/>
          <p:cNvSpPr>
            <a:spLocks noGrp="1"/>
          </p:cNvSpPr>
          <p:nvPr>
            <p:ph idx="1"/>
          </p:nvPr>
        </p:nvSpPr>
        <p:spPr>
          <a:xfrm>
            <a:off x="228600" y="1071546"/>
            <a:ext cx="8686800" cy="4857784"/>
          </a:xfrm>
        </p:spPr>
        <p:txBody>
          <a:bodyPr>
            <a:noAutofit/>
          </a:bodyPr>
          <a:lstStyle/>
          <a:p>
            <a:pPr algn="ctr">
              <a:buClrTx/>
              <a:buSzPct val="85000"/>
              <a:buNone/>
            </a:pPr>
            <a:endParaRPr lang="en-US" sz="2000" b="1" dirty="0" smtClean="0">
              <a:latin typeface="Times New Roman" pitchFamily="18" charset="0"/>
              <a:cs typeface="Times New Roman" pitchFamily="18" charset="0"/>
            </a:endParaRPr>
          </a:p>
          <a:p>
            <a:pPr algn="ctr">
              <a:lnSpc>
                <a:spcPct val="150000"/>
              </a:lnSpc>
              <a:buClrTx/>
              <a:buSzPct val="85000"/>
              <a:buNone/>
            </a:pPr>
            <a:r>
              <a:rPr lang="en-GB" sz="2200" b="1" dirty="0" smtClean="0">
                <a:latin typeface="Times New Roman" pitchFamily="18" charset="0"/>
                <a:cs typeface="Times New Roman" pitchFamily="18" charset="0"/>
              </a:rPr>
              <a:t>C</a:t>
            </a:r>
            <a:r>
              <a:rPr lang="en-GB" sz="2200" b="1" baseline="-25000" dirty="0" smtClean="0">
                <a:latin typeface="Times New Roman" pitchFamily="18" charset="0"/>
                <a:cs typeface="Times New Roman" pitchFamily="18" charset="0"/>
              </a:rPr>
              <a:t>R,L</a:t>
            </a:r>
            <a:r>
              <a:rPr lang="en-GB" sz="2200" b="1" dirty="0" smtClean="0">
                <a:latin typeface="Times New Roman" pitchFamily="18" charset="0"/>
                <a:cs typeface="Times New Roman" pitchFamily="18" charset="0"/>
              </a:rPr>
              <a:t>(X</a:t>
            </a:r>
            <a:r>
              <a:rPr lang="en-GB" sz="2200" b="1" baseline="-25000" dirty="0" smtClean="0">
                <a:latin typeface="Times New Roman" pitchFamily="18" charset="0"/>
                <a:cs typeface="Times New Roman" pitchFamily="18" charset="0"/>
              </a:rPr>
              <a:t>L</a:t>
            </a:r>
            <a:r>
              <a:rPr lang="en-GB" sz="2200" b="1" dirty="0" smtClean="0">
                <a:latin typeface="Times New Roman" pitchFamily="18" charset="0"/>
                <a:cs typeface="Times New Roman" pitchFamily="18" charset="0"/>
              </a:rPr>
              <a:t>) -Y</a:t>
            </a:r>
            <a:r>
              <a:rPr lang="en-GB" sz="2200" b="1" baseline="-25000" dirty="0" smtClean="0">
                <a:latin typeface="Times New Roman" pitchFamily="18" charset="0"/>
                <a:cs typeface="Times New Roman" pitchFamily="18" charset="0"/>
              </a:rPr>
              <a:t>L</a:t>
            </a:r>
            <a:r>
              <a:rPr lang="en-GB" sz="2200" b="1" dirty="0" smtClean="0">
                <a:latin typeface="Times New Roman" pitchFamily="18" charset="0"/>
                <a:cs typeface="Times New Roman" pitchFamily="18" charset="0"/>
              </a:rPr>
              <a:t> </a:t>
            </a:r>
            <a:r>
              <a:rPr lang="en-GB" sz="2200" b="1" dirty="0" smtClean="0">
                <a:latin typeface="Cambria Math"/>
                <a:ea typeface="Cambria Math"/>
                <a:cs typeface="Times New Roman" pitchFamily="18" charset="0"/>
              </a:rPr>
              <a:t>≤</a:t>
            </a:r>
            <a:r>
              <a:rPr lang="en-GB" sz="2200" b="1" dirty="0" smtClean="0">
                <a:latin typeface="Times New Roman" pitchFamily="18" charset="0"/>
                <a:cs typeface="Times New Roman" pitchFamily="18" charset="0"/>
              </a:rPr>
              <a:t> C</a:t>
            </a:r>
            <a:r>
              <a:rPr lang="en-GB" sz="2200" b="1" baseline="-25000" dirty="0" smtClean="0">
                <a:latin typeface="Times New Roman" pitchFamily="18" charset="0"/>
                <a:cs typeface="Times New Roman" pitchFamily="18" charset="0"/>
              </a:rPr>
              <a:t>R,L</a:t>
            </a:r>
            <a:r>
              <a:rPr lang="en-GB" sz="2200" b="1" dirty="0" smtClean="0">
                <a:latin typeface="Times New Roman" pitchFamily="18" charset="0"/>
                <a:cs typeface="Times New Roman" pitchFamily="18" charset="0"/>
              </a:rPr>
              <a:t>(X</a:t>
            </a:r>
            <a:r>
              <a:rPr lang="en-GB" sz="2200" b="1" baseline="-25000" dirty="0" smtClean="0">
                <a:latin typeface="Times New Roman" pitchFamily="18" charset="0"/>
                <a:cs typeface="Times New Roman" pitchFamily="18" charset="0"/>
              </a:rPr>
              <a:t>M</a:t>
            </a:r>
            <a:r>
              <a:rPr lang="en-GB" sz="2200" b="1" dirty="0" smtClean="0">
                <a:latin typeface="Times New Roman" pitchFamily="18" charset="0"/>
                <a:cs typeface="Times New Roman" pitchFamily="18" charset="0"/>
              </a:rPr>
              <a:t>) -Y</a:t>
            </a:r>
            <a:r>
              <a:rPr lang="en-GB" sz="2200" b="1" baseline="-25000" dirty="0" smtClean="0">
                <a:latin typeface="Times New Roman" pitchFamily="18" charset="0"/>
                <a:cs typeface="Times New Roman" pitchFamily="18" charset="0"/>
              </a:rPr>
              <a:t>M</a:t>
            </a:r>
            <a:r>
              <a:rPr lang="en-GB" sz="2200" b="1" dirty="0" smtClean="0">
                <a:latin typeface="Times New Roman" pitchFamily="18" charset="0"/>
                <a:cs typeface="Times New Roman" pitchFamily="18" charset="0"/>
              </a:rPr>
              <a:t> 	  (4)</a:t>
            </a:r>
          </a:p>
          <a:p>
            <a:pPr algn="ctr">
              <a:lnSpc>
                <a:spcPct val="150000"/>
              </a:lnSpc>
              <a:buClrTx/>
              <a:buSzPct val="85000"/>
              <a:buNone/>
            </a:pPr>
            <a:r>
              <a:rPr lang="en-GB" sz="2200" b="1" dirty="0" smtClean="0">
                <a:latin typeface="Times New Roman" pitchFamily="18" charset="0"/>
                <a:cs typeface="Times New Roman" pitchFamily="18" charset="0"/>
              </a:rPr>
              <a:t>C</a:t>
            </a:r>
            <a:r>
              <a:rPr lang="en-GB" sz="2200" b="1" baseline="-25000" dirty="0" smtClean="0">
                <a:latin typeface="Times New Roman" pitchFamily="18" charset="0"/>
                <a:cs typeface="Times New Roman" pitchFamily="18" charset="0"/>
              </a:rPr>
              <a:t>R,L</a:t>
            </a:r>
            <a:r>
              <a:rPr lang="en-GB" sz="2200" b="1" dirty="0" smtClean="0">
                <a:latin typeface="Times New Roman" pitchFamily="18" charset="0"/>
                <a:cs typeface="Times New Roman" pitchFamily="18" charset="0"/>
              </a:rPr>
              <a:t>(X</a:t>
            </a:r>
            <a:r>
              <a:rPr lang="en-GB" sz="2200" b="1" baseline="-25000" dirty="0" smtClean="0">
                <a:latin typeface="Times New Roman" pitchFamily="18" charset="0"/>
                <a:cs typeface="Times New Roman" pitchFamily="18" charset="0"/>
              </a:rPr>
              <a:t>L</a:t>
            </a:r>
            <a:r>
              <a:rPr lang="en-GB" sz="2200" b="1" dirty="0" smtClean="0">
                <a:latin typeface="Times New Roman" pitchFamily="18" charset="0"/>
                <a:cs typeface="Times New Roman" pitchFamily="18" charset="0"/>
              </a:rPr>
              <a:t>) -Y</a:t>
            </a:r>
            <a:r>
              <a:rPr lang="en-GB" sz="2200" b="1" baseline="-25000" dirty="0" smtClean="0">
                <a:latin typeface="Times New Roman" pitchFamily="18" charset="0"/>
                <a:cs typeface="Times New Roman" pitchFamily="18" charset="0"/>
              </a:rPr>
              <a:t>L</a:t>
            </a:r>
            <a:r>
              <a:rPr lang="en-GB" sz="2200" b="1" dirty="0" smtClean="0">
                <a:latin typeface="Times New Roman" pitchFamily="18" charset="0"/>
                <a:cs typeface="Times New Roman" pitchFamily="18" charset="0"/>
              </a:rPr>
              <a:t> </a:t>
            </a:r>
            <a:r>
              <a:rPr lang="en-GB" sz="2200" b="1" dirty="0" smtClean="0">
                <a:latin typeface="Cambria Math"/>
                <a:ea typeface="Cambria Math"/>
                <a:cs typeface="Times New Roman" pitchFamily="18" charset="0"/>
              </a:rPr>
              <a:t>≤</a:t>
            </a:r>
            <a:r>
              <a:rPr lang="en-GB" sz="2200" b="1" dirty="0" smtClean="0">
                <a:latin typeface="Times New Roman" pitchFamily="18" charset="0"/>
                <a:cs typeface="Times New Roman" pitchFamily="18" charset="0"/>
              </a:rPr>
              <a:t> C</a:t>
            </a:r>
            <a:r>
              <a:rPr lang="en-GB" sz="2200" b="1" baseline="-25000" dirty="0" smtClean="0">
                <a:latin typeface="Times New Roman" pitchFamily="18" charset="0"/>
                <a:cs typeface="Times New Roman" pitchFamily="18" charset="0"/>
              </a:rPr>
              <a:t>R,L</a:t>
            </a:r>
            <a:r>
              <a:rPr lang="en-GB" sz="2200" b="1" dirty="0" smtClean="0">
                <a:latin typeface="Times New Roman" pitchFamily="18" charset="0"/>
                <a:cs typeface="Times New Roman" pitchFamily="18" charset="0"/>
              </a:rPr>
              <a:t>(X</a:t>
            </a:r>
            <a:r>
              <a:rPr lang="en-GB" sz="2200" b="1" baseline="-25000" dirty="0" smtClean="0">
                <a:latin typeface="Times New Roman" pitchFamily="18" charset="0"/>
                <a:cs typeface="Times New Roman" pitchFamily="18" charset="0"/>
              </a:rPr>
              <a:t>H</a:t>
            </a:r>
            <a:r>
              <a:rPr lang="en-GB" sz="2200" b="1" dirty="0" smtClean="0">
                <a:latin typeface="Times New Roman" pitchFamily="18" charset="0"/>
                <a:cs typeface="Times New Roman" pitchFamily="18" charset="0"/>
              </a:rPr>
              <a:t>) –Y</a:t>
            </a:r>
            <a:r>
              <a:rPr lang="en-GB" sz="2200" b="1" baseline="-25000" dirty="0" smtClean="0">
                <a:latin typeface="Times New Roman" pitchFamily="18" charset="0"/>
                <a:cs typeface="Times New Roman" pitchFamily="18" charset="0"/>
              </a:rPr>
              <a:t>H</a:t>
            </a:r>
            <a:r>
              <a:rPr lang="en-GB" sz="2200" b="1" dirty="0" smtClean="0">
                <a:latin typeface="Times New Roman" pitchFamily="18" charset="0"/>
                <a:cs typeface="Times New Roman" pitchFamily="18" charset="0"/>
              </a:rPr>
              <a:t>     (5)</a:t>
            </a:r>
            <a:endParaRPr lang="en-US" sz="2200" dirty="0" smtClean="0">
              <a:latin typeface="Times New Roman" pitchFamily="18" charset="0"/>
              <a:cs typeface="Times New Roman" pitchFamily="18" charset="0"/>
            </a:endParaRPr>
          </a:p>
          <a:p>
            <a:pPr algn="ctr">
              <a:lnSpc>
                <a:spcPct val="150000"/>
              </a:lnSpc>
              <a:buClrTx/>
              <a:buSzPct val="85000"/>
              <a:buNone/>
            </a:pPr>
            <a:r>
              <a:rPr lang="en-GB" sz="2200" b="1" dirty="0" smtClean="0">
                <a:latin typeface="Times New Roman" pitchFamily="18" charset="0"/>
                <a:cs typeface="Times New Roman" pitchFamily="18" charset="0"/>
              </a:rPr>
              <a:t>C</a:t>
            </a:r>
            <a:r>
              <a:rPr lang="en-GB" sz="2200" b="1" baseline="-25000" dirty="0" smtClean="0">
                <a:latin typeface="Times New Roman" pitchFamily="18" charset="0"/>
                <a:cs typeface="Times New Roman" pitchFamily="18" charset="0"/>
              </a:rPr>
              <a:t>R,M</a:t>
            </a:r>
            <a:r>
              <a:rPr lang="en-GB" sz="2200" b="1" dirty="0" smtClean="0">
                <a:latin typeface="Times New Roman" pitchFamily="18" charset="0"/>
                <a:cs typeface="Times New Roman" pitchFamily="18" charset="0"/>
              </a:rPr>
              <a:t>(X</a:t>
            </a:r>
            <a:r>
              <a:rPr lang="en-GB" sz="2200" b="1" baseline="-25000" dirty="0" smtClean="0">
                <a:latin typeface="Times New Roman" pitchFamily="18" charset="0"/>
                <a:cs typeface="Times New Roman" pitchFamily="18" charset="0"/>
              </a:rPr>
              <a:t>M</a:t>
            </a:r>
            <a:r>
              <a:rPr lang="en-GB" sz="2200" b="1" dirty="0" smtClean="0">
                <a:latin typeface="Times New Roman" pitchFamily="18" charset="0"/>
                <a:cs typeface="Times New Roman" pitchFamily="18" charset="0"/>
              </a:rPr>
              <a:t>) -Y</a:t>
            </a:r>
            <a:r>
              <a:rPr lang="en-GB" sz="2200" b="1" baseline="-25000" dirty="0" smtClean="0">
                <a:latin typeface="Times New Roman" pitchFamily="18" charset="0"/>
                <a:cs typeface="Times New Roman" pitchFamily="18" charset="0"/>
              </a:rPr>
              <a:t>M</a:t>
            </a:r>
            <a:r>
              <a:rPr lang="en-GB" sz="2200" b="1" dirty="0" smtClean="0">
                <a:latin typeface="Times New Roman" pitchFamily="18" charset="0"/>
                <a:cs typeface="Times New Roman" pitchFamily="18" charset="0"/>
              </a:rPr>
              <a:t> </a:t>
            </a:r>
            <a:r>
              <a:rPr lang="en-GB" sz="2200" b="1" dirty="0" smtClean="0">
                <a:latin typeface="Cambria Math"/>
                <a:ea typeface="Cambria Math"/>
                <a:cs typeface="Times New Roman" pitchFamily="18" charset="0"/>
              </a:rPr>
              <a:t>≤</a:t>
            </a:r>
            <a:r>
              <a:rPr lang="en-GB" sz="2200" b="1" dirty="0" smtClean="0">
                <a:latin typeface="Times New Roman" pitchFamily="18" charset="0"/>
                <a:cs typeface="Times New Roman" pitchFamily="18" charset="0"/>
              </a:rPr>
              <a:t> C</a:t>
            </a:r>
            <a:r>
              <a:rPr lang="en-GB" sz="2200" b="1" baseline="-25000" dirty="0" smtClean="0">
                <a:latin typeface="Times New Roman" pitchFamily="18" charset="0"/>
                <a:cs typeface="Times New Roman" pitchFamily="18" charset="0"/>
              </a:rPr>
              <a:t>R,M</a:t>
            </a:r>
            <a:r>
              <a:rPr lang="en-GB" sz="2200" b="1" dirty="0" smtClean="0">
                <a:latin typeface="Times New Roman" pitchFamily="18" charset="0"/>
                <a:cs typeface="Times New Roman" pitchFamily="18" charset="0"/>
              </a:rPr>
              <a:t>(X</a:t>
            </a:r>
            <a:r>
              <a:rPr lang="en-GB" sz="2200" b="1" baseline="-25000" dirty="0" smtClean="0">
                <a:latin typeface="Times New Roman" pitchFamily="18" charset="0"/>
                <a:cs typeface="Times New Roman" pitchFamily="18" charset="0"/>
              </a:rPr>
              <a:t>L</a:t>
            </a:r>
            <a:r>
              <a:rPr lang="en-GB" sz="2200" b="1" dirty="0" smtClean="0">
                <a:latin typeface="Times New Roman" pitchFamily="18" charset="0"/>
                <a:cs typeface="Times New Roman" pitchFamily="18" charset="0"/>
              </a:rPr>
              <a:t>) –Y</a:t>
            </a:r>
            <a:r>
              <a:rPr lang="en-GB" sz="2200" b="1" baseline="-25000" dirty="0" smtClean="0">
                <a:latin typeface="Times New Roman" pitchFamily="18" charset="0"/>
                <a:cs typeface="Times New Roman" pitchFamily="18" charset="0"/>
              </a:rPr>
              <a:t>L</a:t>
            </a:r>
            <a:r>
              <a:rPr lang="en-GB" sz="2200" b="1" dirty="0" smtClean="0">
                <a:latin typeface="Times New Roman" pitchFamily="18" charset="0"/>
                <a:cs typeface="Times New Roman" pitchFamily="18" charset="0"/>
              </a:rPr>
              <a:t>    (6)</a:t>
            </a:r>
          </a:p>
          <a:p>
            <a:pPr algn="ctr">
              <a:lnSpc>
                <a:spcPct val="150000"/>
              </a:lnSpc>
              <a:buClrTx/>
              <a:buSzPct val="85000"/>
              <a:buNone/>
            </a:pPr>
            <a:r>
              <a:rPr lang="en-GB" sz="2200" b="1" dirty="0" smtClean="0">
                <a:latin typeface="Times New Roman" pitchFamily="18" charset="0"/>
                <a:cs typeface="Times New Roman" pitchFamily="18" charset="0"/>
              </a:rPr>
              <a:t>C</a:t>
            </a:r>
            <a:r>
              <a:rPr lang="en-GB" sz="2200" b="1" baseline="-25000" dirty="0" smtClean="0">
                <a:latin typeface="Times New Roman" pitchFamily="18" charset="0"/>
                <a:cs typeface="Times New Roman" pitchFamily="18" charset="0"/>
              </a:rPr>
              <a:t>R,M</a:t>
            </a:r>
            <a:r>
              <a:rPr lang="en-GB" sz="2200" b="1" dirty="0" smtClean="0">
                <a:latin typeface="Times New Roman" pitchFamily="18" charset="0"/>
                <a:cs typeface="Times New Roman" pitchFamily="18" charset="0"/>
              </a:rPr>
              <a:t>(X</a:t>
            </a:r>
            <a:r>
              <a:rPr lang="en-GB" sz="2200" b="1" baseline="-25000" dirty="0" smtClean="0">
                <a:latin typeface="Times New Roman" pitchFamily="18" charset="0"/>
                <a:cs typeface="Times New Roman" pitchFamily="18" charset="0"/>
              </a:rPr>
              <a:t>M</a:t>
            </a:r>
            <a:r>
              <a:rPr lang="en-GB" sz="2200" b="1" dirty="0" smtClean="0">
                <a:latin typeface="Times New Roman" pitchFamily="18" charset="0"/>
                <a:cs typeface="Times New Roman" pitchFamily="18" charset="0"/>
              </a:rPr>
              <a:t>) -Y</a:t>
            </a:r>
            <a:r>
              <a:rPr lang="en-GB" sz="2200" b="1" baseline="-25000" dirty="0" smtClean="0">
                <a:latin typeface="Times New Roman" pitchFamily="18" charset="0"/>
                <a:cs typeface="Times New Roman" pitchFamily="18" charset="0"/>
              </a:rPr>
              <a:t>M</a:t>
            </a:r>
            <a:r>
              <a:rPr lang="en-GB" sz="2200" b="1" dirty="0" smtClean="0">
                <a:latin typeface="Times New Roman" pitchFamily="18" charset="0"/>
                <a:cs typeface="Times New Roman" pitchFamily="18" charset="0"/>
              </a:rPr>
              <a:t> </a:t>
            </a:r>
            <a:r>
              <a:rPr lang="en-GB" sz="2200" b="1" dirty="0" smtClean="0">
                <a:latin typeface="Cambria Math"/>
                <a:ea typeface="Cambria Math"/>
                <a:cs typeface="Times New Roman" pitchFamily="18" charset="0"/>
              </a:rPr>
              <a:t>≤</a:t>
            </a:r>
            <a:r>
              <a:rPr lang="en-GB" sz="2200" b="1" dirty="0" smtClean="0">
                <a:latin typeface="Times New Roman" pitchFamily="18" charset="0"/>
                <a:cs typeface="Times New Roman" pitchFamily="18" charset="0"/>
              </a:rPr>
              <a:t> C</a:t>
            </a:r>
            <a:r>
              <a:rPr lang="en-GB" sz="2200" b="1" baseline="-25000" dirty="0" smtClean="0">
                <a:latin typeface="Times New Roman" pitchFamily="18" charset="0"/>
                <a:cs typeface="Times New Roman" pitchFamily="18" charset="0"/>
              </a:rPr>
              <a:t>R,M</a:t>
            </a:r>
            <a:r>
              <a:rPr lang="en-GB" sz="2200" b="1" dirty="0" smtClean="0">
                <a:latin typeface="Times New Roman" pitchFamily="18" charset="0"/>
                <a:cs typeface="Times New Roman" pitchFamily="18" charset="0"/>
              </a:rPr>
              <a:t>(X</a:t>
            </a:r>
            <a:r>
              <a:rPr lang="en-GB" sz="2200" b="1" baseline="-25000" dirty="0" smtClean="0">
                <a:latin typeface="Times New Roman" pitchFamily="18" charset="0"/>
                <a:cs typeface="Times New Roman" pitchFamily="18" charset="0"/>
              </a:rPr>
              <a:t>H</a:t>
            </a:r>
            <a:r>
              <a:rPr lang="en-GB" sz="2200" b="1" dirty="0" smtClean="0">
                <a:latin typeface="Times New Roman" pitchFamily="18" charset="0"/>
                <a:cs typeface="Times New Roman" pitchFamily="18" charset="0"/>
              </a:rPr>
              <a:t>) –Y</a:t>
            </a:r>
            <a:r>
              <a:rPr lang="en-GB" sz="2200" b="1" baseline="-25000" dirty="0" smtClean="0">
                <a:latin typeface="Times New Roman" pitchFamily="18" charset="0"/>
                <a:cs typeface="Times New Roman" pitchFamily="18" charset="0"/>
              </a:rPr>
              <a:t>H</a:t>
            </a:r>
            <a:r>
              <a:rPr lang="en-GB" sz="2200" b="1" dirty="0" smtClean="0">
                <a:latin typeface="Times New Roman" pitchFamily="18" charset="0"/>
                <a:cs typeface="Times New Roman" pitchFamily="18" charset="0"/>
              </a:rPr>
              <a:t>   (7)</a:t>
            </a:r>
            <a:endParaRPr lang="en-US" sz="2200" dirty="0" smtClean="0">
              <a:latin typeface="Times New Roman" pitchFamily="18" charset="0"/>
              <a:cs typeface="Times New Roman" pitchFamily="18" charset="0"/>
            </a:endParaRPr>
          </a:p>
          <a:p>
            <a:pPr algn="ctr">
              <a:lnSpc>
                <a:spcPct val="150000"/>
              </a:lnSpc>
              <a:buClrTx/>
              <a:buSzPct val="85000"/>
              <a:buNone/>
            </a:pPr>
            <a:r>
              <a:rPr lang="en-GB" sz="2200" b="1" dirty="0" smtClean="0">
                <a:latin typeface="Times New Roman" pitchFamily="18" charset="0"/>
                <a:cs typeface="Times New Roman" pitchFamily="18" charset="0"/>
              </a:rPr>
              <a:t>C</a:t>
            </a:r>
            <a:r>
              <a:rPr lang="en-GB" sz="2200" b="1" baseline="-25000" dirty="0" smtClean="0">
                <a:latin typeface="Times New Roman" pitchFamily="18" charset="0"/>
                <a:cs typeface="Times New Roman" pitchFamily="18" charset="0"/>
              </a:rPr>
              <a:t>R,H</a:t>
            </a:r>
            <a:r>
              <a:rPr lang="en-GB" sz="2200" b="1" dirty="0" smtClean="0">
                <a:latin typeface="Times New Roman" pitchFamily="18" charset="0"/>
                <a:cs typeface="Times New Roman" pitchFamily="18" charset="0"/>
              </a:rPr>
              <a:t>(X</a:t>
            </a:r>
            <a:r>
              <a:rPr lang="en-GB" sz="2200" b="1" baseline="-25000" dirty="0" smtClean="0">
                <a:latin typeface="Times New Roman" pitchFamily="18" charset="0"/>
                <a:cs typeface="Times New Roman" pitchFamily="18" charset="0"/>
              </a:rPr>
              <a:t>H</a:t>
            </a:r>
            <a:r>
              <a:rPr lang="en-GB" sz="2200" b="1" dirty="0" smtClean="0">
                <a:latin typeface="Times New Roman" pitchFamily="18" charset="0"/>
                <a:cs typeface="Times New Roman" pitchFamily="18" charset="0"/>
              </a:rPr>
              <a:t>) -Y</a:t>
            </a:r>
            <a:r>
              <a:rPr lang="en-GB" sz="2200" b="1" baseline="-25000" dirty="0" smtClean="0">
                <a:latin typeface="Times New Roman" pitchFamily="18" charset="0"/>
                <a:cs typeface="Times New Roman" pitchFamily="18" charset="0"/>
              </a:rPr>
              <a:t>H</a:t>
            </a:r>
            <a:r>
              <a:rPr lang="en-GB" sz="2200" b="1" dirty="0" smtClean="0">
                <a:latin typeface="Times New Roman" pitchFamily="18" charset="0"/>
                <a:cs typeface="Times New Roman" pitchFamily="18" charset="0"/>
              </a:rPr>
              <a:t> </a:t>
            </a:r>
            <a:r>
              <a:rPr lang="en-GB" sz="2200" b="1" dirty="0" smtClean="0">
                <a:latin typeface="Cambria Math"/>
                <a:ea typeface="Cambria Math"/>
                <a:cs typeface="Times New Roman" pitchFamily="18" charset="0"/>
              </a:rPr>
              <a:t>≤</a:t>
            </a:r>
            <a:r>
              <a:rPr lang="en-GB" sz="2200" b="1" dirty="0" smtClean="0">
                <a:latin typeface="Times New Roman" pitchFamily="18" charset="0"/>
                <a:cs typeface="Times New Roman" pitchFamily="18" charset="0"/>
              </a:rPr>
              <a:t> C</a:t>
            </a:r>
            <a:r>
              <a:rPr lang="en-GB" sz="2200" b="1" baseline="-25000" dirty="0" smtClean="0">
                <a:latin typeface="Times New Roman" pitchFamily="18" charset="0"/>
                <a:cs typeface="Times New Roman" pitchFamily="18" charset="0"/>
              </a:rPr>
              <a:t>R,H</a:t>
            </a:r>
            <a:r>
              <a:rPr lang="en-GB" sz="2200" b="1" dirty="0" smtClean="0">
                <a:latin typeface="Times New Roman" pitchFamily="18" charset="0"/>
                <a:cs typeface="Times New Roman" pitchFamily="18" charset="0"/>
              </a:rPr>
              <a:t>(X</a:t>
            </a:r>
            <a:r>
              <a:rPr lang="en-GB" sz="2200" b="1" baseline="-25000" dirty="0" smtClean="0">
                <a:latin typeface="Times New Roman" pitchFamily="18" charset="0"/>
                <a:cs typeface="Times New Roman" pitchFamily="18" charset="0"/>
              </a:rPr>
              <a:t>L</a:t>
            </a:r>
            <a:r>
              <a:rPr lang="en-GB" sz="2200" b="1" dirty="0" smtClean="0">
                <a:latin typeface="Times New Roman" pitchFamily="18" charset="0"/>
                <a:cs typeface="Times New Roman" pitchFamily="18" charset="0"/>
              </a:rPr>
              <a:t>) –Y</a:t>
            </a:r>
            <a:r>
              <a:rPr lang="en-GB" sz="2200" b="1" baseline="-25000" dirty="0" smtClean="0">
                <a:latin typeface="Times New Roman" pitchFamily="18" charset="0"/>
                <a:cs typeface="Times New Roman" pitchFamily="18" charset="0"/>
              </a:rPr>
              <a:t>L</a:t>
            </a:r>
            <a:r>
              <a:rPr lang="en-GB" sz="2200" b="1" dirty="0" smtClean="0">
                <a:latin typeface="Times New Roman" pitchFamily="18" charset="0"/>
                <a:cs typeface="Times New Roman" pitchFamily="18" charset="0"/>
              </a:rPr>
              <a:t>  	  (8)</a:t>
            </a:r>
          </a:p>
          <a:p>
            <a:pPr algn="ctr">
              <a:lnSpc>
                <a:spcPct val="150000"/>
              </a:lnSpc>
              <a:buClrTx/>
              <a:buSzPct val="85000"/>
              <a:buNone/>
            </a:pPr>
            <a:r>
              <a:rPr lang="en-GB" sz="2200" b="1" dirty="0" smtClean="0">
                <a:latin typeface="Times New Roman" pitchFamily="18" charset="0"/>
                <a:cs typeface="Times New Roman" pitchFamily="18" charset="0"/>
              </a:rPr>
              <a:t>C</a:t>
            </a:r>
            <a:r>
              <a:rPr lang="en-GB" sz="2200" b="1" baseline="-25000" dirty="0" smtClean="0">
                <a:latin typeface="Times New Roman" pitchFamily="18" charset="0"/>
                <a:cs typeface="Times New Roman" pitchFamily="18" charset="0"/>
              </a:rPr>
              <a:t>R,H</a:t>
            </a:r>
            <a:r>
              <a:rPr lang="en-GB" sz="2200" b="1" dirty="0" smtClean="0">
                <a:latin typeface="Times New Roman" pitchFamily="18" charset="0"/>
                <a:cs typeface="Times New Roman" pitchFamily="18" charset="0"/>
              </a:rPr>
              <a:t>(X</a:t>
            </a:r>
            <a:r>
              <a:rPr lang="en-GB" sz="2200" b="1" baseline="-25000" dirty="0" smtClean="0">
                <a:latin typeface="Times New Roman" pitchFamily="18" charset="0"/>
                <a:cs typeface="Times New Roman" pitchFamily="18" charset="0"/>
              </a:rPr>
              <a:t>H</a:t>
            </a:r>
            <a:r>
              <a:rPr lang="en-GB" sz="2200" b="1" dirty="0" smtClean="0">
                <a:latin typeface="Times New Roman" pitchFamily="18" charset="0"/>
                <a:cs typeface="Times New Roman" pitchFamily="18" charset="0"/>
              </a:rPr>
              <a:t>) -Y</a:t>
            </a:r>
            <a:r>
              <a:rPr lang="en-GB" sz="2200" b="1" baseline="-25000" dirty="0" smtClean="0">
                <a:latin typeface="Times New Roman" pitchFamily="18" charset="0"/>
                <a:cs typeface="Times New Roman" pitchFamily="18" charset="0"/>
              </a:rPr>
              <a:t>H</a:t>
            </a:r>
            <a:r>
              <a:rPr lang="en-GB" sz="2200" b="1" dirty="0" smtClean="0">
                <a:latin typeface="Times New Roman" pitchFamily="18" charset="0"/>
                <a:cs typeface="Times New Roman" pitchFamily="18" charset="0"/>
              </a:rPr>
              <a:t> </a:t>
            </a:r>
            <a:r>
              <a:rPr lang="en-GB" sz="2200" b="1" dirty="0" smtClean="0">
                <a:latin typeface="Cambria Math"/>
                <a:ea typeface="Cambria Math"/>
                <a:cs typeface="Times New Roman" pitchFamily="18" charset="0"/>
              </a:rPr>
              <a:t>≤</a:t>
            </a:r>
            <a:r>
              <a:rPr lang="en-GB" sz="2200" b="1" dirty="0" smtClean="0">
                <a:latin typeface="Times New Roman" pitchFamily="18" charset="0"/>
                <a:cs typeface="Times New Roman" pitchFamily="18" charset="0"/>
              </a:rPr>
              <a:t> C</a:t>
            </a:r>
            <a:r>
              <a:rPr lang="en-GB" sz="2200" b="1" baseline="-25000" dirty="0" smtClean="0">
                <a:latin typeface="Times New Roman" pitchFamily="18" charset="0"/>
                <a:cs typeface="Times New Roman" pitchFamily="18" charset="0"/>
              </a:rPr>
              <a:t>R,H</a:t>
            </a:r>
            <a:r>
              <a:rPr lang="en-GB" sz="2200" b="1" dirty="0" smtClean="0">
                <a:latin typeface="Times New Roman" pitchFamily="18" charset="0"/>
                <a:cs typeface="Times New Roman" pitchFamily="18" charset="0"/>
              </a:rPr>
              <a:t>(X</a:t>
            </a:r>
            <a:r>
              <a:rPr lang="en-GB" sz="2200" b="1" baseline="-25000" dirty="0" smtClean="0">
                <a:latin typeface="Times New Roman" pitchFamily="18" charset="0"/>
                <a:cs typeface="Times New Roman" pitchFamily="18" charset="0"/>
              </a:rPr>
              <a:t>M</a:t>
            </a:r>
            <a:r>
              <a:rPr lang="en-GB" sz="2200" b="1" dirty="0" smtClean="0">
                <a:latin typeface="Times New Roman" pitchFamily="18" charset="0"/>
                <a:cs typeface="Times New Roman" pitchFamily="18" charset="0"/>
              </a:rPr>
              <a:t>) –Y</a:t>
            </a:r>
            <a:r>
              <a:rPr lang="en-GB" sz="2200" b="1" baseline="-25000" dirty="0" smtClean="0">
                <a:latin typeface="Times New Roman" pitchFamily="18" charset="0"/>
                <a:cs typeface="Times New Roman" pitchFamily="18" charset="0"/>
              </a:rPr>
              <a:t>M</a:t>
            </a:r>
            <a:r>
              <a:rPr lang="en-GB" sz="2200" b="1" dirty="0" smtClean="0">
                <a:latin typeface="Times New Roman" pitchFamily="18" charset="0"/>
                <a:cs typeface="Times New Roman" pitchFamily="18" charset="0"/>
              </a:rPr>
              <a:t>    (9)</a:t>
            </a:r>
            <a:endParaRPr lang="en-GB" sz="2200" baseline="30000" dirty="0" smtClean="0"/>
          </a:p>
          <a:p>
            <a:pPr>
              <a:buClrTx/>
              <a:buSzPct val="85000"/>
              <a:buNone/>
            </a:pPr>
            <a:r>
              <a:rPr lang="en-GB" sz="2200" dirty="0" smtClean="0"/>
              <a:t>		</a:t>
            </a:r>
          </a:p>
        </p:txBody>
      </p:sp>
      <p:sp>
        <p:nvSpPr>
          <p:cNvPr id="4" name="3 - Θέση ημερομηνίας"/>
          <p:cNvSpPr>
            <a:spLocks noGrp="1"/>
          </p:cNvSpPr>
          <p:nvPr>
            <p:ph type="dt" sz="half" idx="10"/>
          </p:nvPr>
        </p:nvSpPr>
        <p:spPr>
          <a:xfrm>
            <a:off x="7696200" y="76200"/>
            <a:ext cx="1295400" cy="288925"/>
          </a:xfrm>
        </p:spPr>
        <p:txBody>
          <a:bodyPr/>
          <a:lstStyle/>
          <a:p>
            <a:r>
              <a:rPr lang="el-GR" dirty="0" smtClean="0"/>
              <a:t>           </a:t>
            </a:r>
            <a:fld id="{CAC43C01-A7D2-48B6-9F04-3C2B7BEA6706}" type="datetime1">
              <a:rPr lang="el-GR" smtClean="0">
                <a:latin typeface="Times New Roman" pitchFamily="18" charset="0"/>
                <a:cs typeface="Times New Roman" pitchFamily="18" charset="0"/>
              </a:rPr>
              <a:pPr/>
              <a:t>4/6/2015</a:t>
            </a:fld>
            <a:endParaRPr lang="en-US" dirty="0">
              <a:latin typeface="Times New Roman" pitchFamily="18" charset="0"/>
              <a:cs typeface="Times New Roman" pitchFamily="18" charset="0"/>
            </a:endParaRPr>
          </a:p>
        </p:txBody>
      </p:sp>
      <p:sp>
        <p:nvSpPr>
          <p:cNvPr id="5" name="4 - Θέση αριθμού διαφάνειας"/>
          <p:cNvSpPr>
            <a:spLocks noGrp="1"/>
          </p:cNvSpPr>
          <p:nvPr>
            <p:ph type="sldNum" sz="quarter" idx="12"/>
          </p:nvPr>
        </p:nvSpPr>
        <p:spPr/>
        <p:txBody>
          <a:bodyPr/>
          <a:lstStyle/>
          <a:p>
            <a:fld id="{7975E393-6FAD-47E8-84EB-8529040947E8}" type="slidenum">
              <a:rPr lang="en-US" smtClean="0"/>
              <a:pPr/>
              <a:t>23</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457200"/>
            <a:ext cx="8686800" cy="533400"/>
          </a:xfrm>
        </p:spPr>
        <p:txBody>
          <a:bodyPr>
            <a:normAutofit/>
          </a:bodyPr>
          <a:lstStyle/>
          <a:p>
            <a:pPr algn="ctr"/>
            <a:r>
              <a:rPr lang="en-US" sz="2800" b="1" dirty="0" smtClean="0">
                <a:solidFill>
                  <a:schemeClr val="tx1"/>
                </a:solidFill>
                <a:latin typeface="Times New Roman" pitchFamily="18" charset="0"/>
                <a:cs typeface="Times New Roman" pitchFamily="18" charset="0"/>
              </a:rPr>
              <a:t>Solution</a:t>
            </a:r>
            <a:endParaRPr lang="en-US" sz="2800" b="1" dirty="0">
              <a:solidFill>
                <a:schemeClr val="tx1"/>
              </a:solidFill>
              <a:latin typeface="Times New Roman" pitchFamily="18" charset="0"/>
              <a:cs typeface="Times New Roman" pitchFamily="18" charset="0"/>
            </a:endParaRPr>
          </a:p>
        </p:txBody>
      </p:sp>
      <p:sp>
        <p:nvSpPr>
          <p:cNvPr id="3" name="2 - Θέση περιεχομένου"/>
          <p:cNvSpPr>
            <a:spLocks noGrp="1"/>
          </p:cNvSpPr>
          <p:nvPr>
            <p:ph idx="1"/>
          </p:nvPr>
        </p:nvSpPr>
        <p:spPr>
          <a:xfrm>
            <a:off x="228600" y="1071546"/>
            <a:ext cx="8915400" cy="5500726"/>
          </a:xfrm>
        </p:spPr>
        <p:txBody>
          <a:bodyPr>
            <a:noAutofit/>
          </a:bodyPr>
          <a:lstStyle/>
          <a:p>
            <a:pPr>
              <a:lnSpc>
                <a:spcPct val="150000"/>
              </a:lnSpc>
              <a:buClr>
                <a:schemeClr val="tx1"/>
              </a:buClr>
              <a:buFont typeface="Wingdings" pitchFamily="2" charset="2"/>
              <a:buChar char="Ø"/>
            </a:pPr>
            <a:endParaRPr lang="en-US" sz="2200" dirty="0" smtClean="0">
              <a:latin typeface="Times New Roman" pitchFamily="18" charset="0"/>
              <a:cs typeface="Times New Roman" pitchFamily="18" charset="0"/>
            </a:endParaRPr>
          </a:p>
          <a:p>
            <a:pPr>
              <a:lnSpc>
                <a:spcPct val="150000"/>
              </a:lnSpc>
              <a:buFont typeface="Arial" pitchFamily="34" charset="0"/>
              <a:buChar char="•"/>
            </a:pPr>
            <a:r>
              <a:rPr lang="en-US" sz="2200" dirty="0" smtClean="0">
                <a:latin typeface="Times New Roman" pitchFamily="18" charset="0"/>
                <a:cs typeface="Times New Roman" pitchFamily="18" charset="0"/>
              </a:rPr>
              <a:t>The Supplier has to solve the following optimization problem:</a:t>
            </a:r>
          </a:p>
          <a:p>
            <a:pPr algn="ctr">
              <a:lnSpc>
                <a:spcPct val="150000"/>
              </a:lnSpc>
              <a:buClr>
                <a:schemeClr val="tx1"/>
              </a:buClr>
              <a:buNone/>
            </a:pPr>
            <a:r>
              <a:rPr lang="en-US" sz="2200" dirty="0" smtClean="0">
                <a:latin typeface="Times New Roman" pitchFamily="18" charset="0"/>
                <a:cs typeface="Times New Roman" pitchFamily="18" charset="0"/>
              </a:rPr>
              <a:t>(Expected</a:t>
            </a:r>
            <a:r>
              <a:rPr lang="el-GR"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Supplier's costs) = </a:t>
            </a:r>
          </a:p>
          <a:p>
            <a:pPr algn="ctr">
              <a:lnSpc>
                <a:spcPct val="150000"/>
              </a:lnSpc>
              <a:buClr>
                <a:schemeClr val="tx1"/>
              </a:buClr>
              <a:buNone/>
            </a:pPr>
            <a:r>
              <a:rPr lang="en-US" sz="2200" dirty="0" smtClean="0">
                <a:latin typeface="Times New Roman" pitchFamily="18" charset="0"/>
                <a:cs typeface="Times New Roman" pitchFamily="18" charset="0"/>
              </a:rPr>
              <a:t>p(</a:t>
            </a:r>
            <a:r>
              <a:rPr lang="en-GB" sz="2200" dirty="0" smtClean="0"/>
              <a:t>C</a:t>
            </a:r>
            <a:r>
              <a:rPr lang="en-GB" sz="2200" baseline="-25000" dirty="0" smtClean="0"/>
              <a:t>S</a:t>
            </a:r>
            <a:r>
              <a:rPr lang="en-GB" sz="2200" dirty="0" smtClean="0"/>
              <a:t>(X</a:t>
            </a:r>
            <a:r>
              <a:rPr lang="en-GB" sz="2200" baseline="-25000" dirty="0" smtClean="0"/>
              <a:t>L</a:t>
            </a:r>
            <a:r>
              <a:rPr lang="en-GB" sz="2200" dirty="0" smtClean="0"/>
              <a:t>) + Y</a:t>
            </a:r>
            <a:r>
              <a:rPr lang="en-GB" sz="2200" baseline="-25000" dirty="0" smtClean="0"/>
              <a:t>L</a:t>
            </a:r>
            <a:r>
              <a:rPr lang="en-GB" sz="2200" dirty="0" smtClean="0"/>
              <a:t>)+ </a:t>
            </a:r>
            <a:r>
              <a:rPr lang="en-US" sz="2200" dirty="0" smtClean="0">
                <a:latin typeface="Times New Roman" pitchFamily="18" charset="0"/>
                <a:cs typeface="Times New Roman" pitchFamily="18" charset="0"/>
              </a:rPr>
              <a:t>q(</a:t>
            </a:r>
            <a:r>
              <a:rPr lang="en-GB" sz="2200" dirty="0" smtClean="0"/>
              <a:t>C</a:t>
            </a:r>
            <a:r>
              <a:rPr lang="en-GB" sz="2200" baseline="-25000" dirty="0" smtClean="0"/>
              <a:t>S</a:t>
            </a:r>
            <a:r>
              <a:rPr lang="en-GB" sz="2200" dirty="0" smtClean="0"/>
              <a:t>(X</a:t>
            </a:r>
            <a:r>
              <a:rPr lang="en-GB" sz="2200" baseline="-25000" dirty="0" smtClean="0"/>
              <a:t>M</a:t>
            </a:r>
            <a:r>
              <a:rPr lang="en-GB" sz="2200" dirty="0" smtClean="0"/>
              <a:t>) + Y</a:t>
            </a:r>
            <a:r>
              <a:rPr lang="en-GB" sz="2200" baseline="-25000" dirty="0" smtClean="0"/>
              <a:t>M</a:t>
            </a:r>
            <a:r>
              <a:rPr lang="en-GB" sz="2200" dirty="0" smtClean="0"/>
              <a:t>)+(1-</a:t>
            </a:r>
            <a:r>
              <a:rPr lang="en-US" sz="2200" dirty="0" smtClean="0">
                <a:latin typeface="Times New Roman" pitchFamily="18" charset="0"/>
                <a:cs typeface="Times New Roman" pitchFamily="18" charset="0"/>
              </a:rPr>
              <a:t>p-q)(</a:t>
            </a:r>
            <a:r>
              <a:rPr lang="en-GB" sz="2200" dirty="0" smtClean="0"/>
              <a:t>C</a:t>
            </a:r>
            <a:r>
              <a:rPr lang="en-GB" sz="2200" baseline="-25000" dirty="0" smtClean="0"/>
              <a:t>S</a:t>
            </a:r>
            <a:r>
              <a:rPr lang="en-GB" sz="2200" dirty="0" smtClean="0"/>
              <a:t>(X</a:t>
            </a:r>
            <a:r>
              <a:rPr lang="en-GB" sz="2200" baseline="-25000" dirty="0" smtClean="0"/>
              <a:t>H</a:t>
            </a:r>
            <a:r>
              <a:rPr lang="en-GB" sz="2200" dirty="0" smtClean="0"/>
              <a:t>) + Y</a:t>
            </a:r>
            <a:r>
              <a:rPr lang="en-GB" sz="2200" baseline="-25000" dirty="0" smtClean="0"/>
              <a:t>H</a:t>
            </a:r>
            <a:r>
              <a:rPr lang="en-GB" sz="2200" dirty="0" smtClean="0"/>
              <a:t>)</a:t>
            </a:r>
          </a:p>
          <a:p>
            <a:pPr>
              <a:lnSpc>
                <a:spcPct val="200000"/>
              </a:lnSpc>
              <a:buClr>
                <a:schemeClr val="tx1"/>
              </a:buClr>
              <a:buNone/>
            </a:pPr>
            <a:r>
              <a:rPr lang="en-GB" sz="2200" dirty="0" smtClean="0">
                <a:latin typeface="Times New Roman" pitchFamily="18" charset="0"/>
                <a:cs typeface="Times New Roman" pitchFamily="18" charset="0"/>
              </a:rPr>
              <a:t>      </a:t>
            </a:r>
            <a:r>
              <a:rPr lang="en-GB" sz="2200" dirty="0" err="1" smtClean="0">
                <a:latin typeface="Times New Roman" pitchFamily="18" charset="0"/>
                <a:cs typeface="Times New Roman" pitchFamily="18" charset="0"/>
              </a:rPr>
              <a:t>s.t</a:t>
            </a:r>
            <a:r>
              <a:rPr lang="en-GB" sz="2200" dirty="0" smtClean="0">
                <a:latin typeface="Times New Roman" pitchFamily="18" charset="0"/>
                <a:cs typeface="Times New Roman" pitchFamily="18" charset="0"/>
              </a:rPr>
              <a:t>.</a:t>
            </a:r>
            <a:r>
              <a:rPr lang="en-US" sz="2200" dirty="0" smtClean="0">
                <a:latin typeface="Times New Roman" pitchFamily="18" charset="0"/>
                <a:cs typeface="Times New Roman" pitchFamily="18" charset="0"/>
              </a:rPr>
              <a:t> (1)-(9)</a:t>
            </a:r>
          </a:p>
        </p:txBody>
      </p:sp>
      <p:sp>
        <p:nvSpPr>
          <p:cNvPr id="4" name="3 - Θέση ημερομηνίας"/>
          <p:cNvSpPr>
            <a:spLocks noGrp="1"/>
          </p:cNvSpPr>
          <p:nvPr>
            <p:ph type="dt" sz="half" idx="10"/>
          </p:nvPr>
        </p:nvSpPr>
        <p:spPr>
          <a:xfrm>
            <a:off x="7696200" y="76200"/>
            <a:ext cx="1295400" cy="288925"/>
          </a:xfrm>
        </p:spPr>
        <p:txBody>
          <a:bodyPr/>
          <a:lstStyle/>
          <a:p>
            <a:r>
              <a:rPr lang="el-GR" dirty="0" smtClean="0"/>
              <a:t>           </a:t>
            </a:r>
            <a:fld id="{CAC43C01-A7D2-48B6-9F04-3C2B7BEA6706}" type="datetime1">
              <a:rPr lang="el-GR" smtClean="0">
                <a:latin typeface="Times New Roman" pitchFamily="18" charset="0"/>
                <a:cs typeface="Times New Roman" pitchFamily="18" charset="0"/>
              </a:rPr>
              <a:pPr/>
              <a:t>4/6/2015</a:t>
            </a:fld>
            <a:endParaRPr lang="en-US" dirty="0">
              <a:latin typeface="Times New Roman" pitchFamily="18" charset="0"/>
              <a:cs typeface="Times New Roman" pitchFamily="18" charset="0"/>
            </a:endParaRPr>
          </a:p>
        </p:txBody>
      </p:sp>
      <p:sp>
        <p:nvSpPr>
          <p:cNvPr id="5" name="4 - Θέση αριθμού διαφάνειας"/>
          <p:cNvSpPr>
            <a:spLocks noGrp="1"/>
          </p:cNvSpPr>
          <p:nvPr>
            <p:ph type="sldNum" sz="quarter" idx="12"/>
          </p:nvPr>
        </p:nvSpPr>
        <p:spPr/>
        <p:txBody>
          <a:bodyPr/>
          <a:lstStyle/>
          <a:p>
            <a:fld id="{7975E393-6FAD-47E8-84EB-8529040947E8}" type="slidenum">
              <a:rPr lang="en-US" smtClean="0"/>
              <a:pPr/>
              <a:t>24</a:t>
            </a:fld>
            <a:endParaRPr lang="en-US" dirty="0"/>
          </a:p>
        </p:txBody>
      </p:sp>
      <p:graphicFrame>
        <p:nvGraphicFramePr>
          <p:cNvPr id="6" name="Object 5"/>
          <p:cNvGraphicFramePr>
            <a:graphicFrameLocks noChangeAspect="1"/>
          </p:cNvGraphicFramePr>
          <p:nvPr/>
        </p:nvGraphicFramePr>
        <p:xfrm>
          <a:off x="2428860" y="2288854"/>
          <a:ext cx="669173" cy="640080"/>
        </p:xfrm>
        <a:graphic>
          <a:graphicData uri="http://schemas.openxmlformats.org/presentationml/2006/ole">
            <p:oleObj spid="_x0000_s1026" name="Equation" r:id="rId4" imgW="291960" imgH="279360" progId="Equation.3">
              <p:embed/>
            </p:oleObj>
          </a:graphicData>
        </a:graphic>
      </p:graphicFrame>
      <p:graphicFrame>
        <p:nvGraphicFramePr>
          <p:cNvPr id="9" name="Object 8"/>
          <p:cNvGraphicFramePr>
            <a:graphicFrameLocks noChangeAspect="1"/>
          </p:cNvGraphicFramePr>
          <p:nvPr/>
        </p:nvGraphicFramePr>
        <p:xfrm>
          <a:off x="683568" y="2911794"/>
          <a:ext cx="764769" cy="731520"/>
        </p:xfrm>
        <a:graphic>
          <a:graphicData uri="http://schemas.openxmlformats.org/presentationml/2006/ole">
            <p:oleObj spid="_x0000_s1027" name="Equation" r:id="rId5" imgW="291960" imgH="279360" progId="Equation.3">
              <p:embed/>
            </p:oleObj>
          </a:graphicData>
        </a:graphic>
      </p:graphicFrame>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457200"/>
            <a:ext cx="8686800" cy="533400"/>
          </a:xfrm>
        </p:spPr>
        <p:txBody>
          <a:bodyPr>
            <a:normAutofit/>
          </a:bodyPr>
          <a:lstStyle/>
          <a:p>
            <a:pPr algn="ctr"/>
            <a:r>
              <a:rPr lang="en-US" sz="2800" b="1" dirty="0" smtClean="0">
                <a:solidFill>
                  <a:schemeClr val="tx1"/>
                </a:solidFill>
                <a:latin typeface="Times New Roman" pitchFamily="18" charset="0"/>
                <a:cs typeface="Times New Roman" pitchFamily="18" charset="0"/>
              </a:rPr>
              <a:t>Questions</a:t>
            </a:r>
            <a:endParaRPr lang="en-US" sz="2800" b="1" dirty="0">
              <a:solidFill>
                <a:schemeClr val="tx1"/>
              </a:solidFill>
              <a:latin typeface="Times New Roman" pitchFamily="18" charset="0"/>
              <a:cs typeface="Times New Roman" pitchFamily="18" charset="0"/>
            </a:endParaRPr>
          </a:p>
        </p:txBody>
      </p:sp>
      <p:sp>
        <p:nvSpPr>
          <p:cNvPr id="3" name="2 - Θέση περιεχομένου"/>
          <p:cNvSpPr>
            <a:spLocks noGrp="1"/>
          </p:cNvSpPr>
          <p:nvPr>
            <p:ph idx="1"/>
          </p:nvPr>
        </p:nvSpPr>
        <p:spPr>
          <a:xfrm>
            <a:off x="228600" y="1000108"/>
            <a:ext cx="8915400" cy="5572164"/>
          </a:xfrm>
        </p:spPr>
        <p:txBody>
          <a:bodyPr>
            <a:noAutofit/>
          </a:bodyPr>
          <a:lstStyle/>
          <a:p>
            <a:pPr>
              <a:lnSpc>
                <a:spcPct val="150000"/>
              </a:lnSpc>
              <a:buClrTx/>
              <a:buSzPct val="85000"/>
              <a:buNone/>
            </a:pPr>
            <a:endParaRPr lang="en-GB" sz="2400" baseline="-25000" dirty="0" smtClean="0">
              <a:latin typeface="Times New Roman" pitchFamily="18" charset="0"/>
              <a:cs typeface="Times New Roman" pitchFamily="18" charset="0"/>
            </a:endParaRPr>
          </a:p>
          <a:p>
            <a:pPr>
              <a:lnSpc>
                <a:spcPct val="150000"/>
              </a:lnSpc>
              <a:buSzPct val="85000"/>
              <a:buFont typeface="Arial" pitchFamily="34" charset="0"/>
              <a:buChar char="•"/>
            </a:pPr>
            <a:r>
              <a:rPr lang="en-GB" sz="2100" dirty="0" smtClean="0">
                <a:latin typeface="Times New Roman" pitchFamily="18" charset="0"/>
                <a:cs typeface="Times New Roman" pitchFamily="18" charset="0"/>
              </a:rPr>
              <a:t>Examine if the coordination is always feasible</a:t>
            </a:r>
          </a:p>
          <a:p>
            <a:pPr>
              <a:lnSpc>
                <a:spcPct val="150000"/>
              </a:lnSpc>
              <a:buSzPct val="85000"/>
              <a:buFont typeface="Arial" pitchFamily="34" charset="0"/>
              <a:buChar char="•"/>
            </a:pPr>
            <a:r>
              <a:rPr lang="en-US" sz="2100" dirty="0" smtClean="0">
                <a:latin typeface="Times New Roman" pitchFamily="18" charset="0"/>
                <a:cs typeface="Times New Roman" pitchFamily="18" charset="0"/>
              </a:rPr>
              <a:t>Find the appropriate indexes which evaluate the improvement, comparatively to the solution without discounts</a:t>
            </a:r>
            <a:endParaRPr lang="en-GB" sz="2100" dirty="0" smtClean="0">
              <a:latin typeface="Times New Roman" pitchFamily="18" charset="0"/>
              <a:cs typeface="Times New Roman" pitchFamily="18" charset="0"/>
            </a:endParaRPr>
          </a:p>
          <a:p>
            <a:pPr>
              <a:lnSpc>
                <a:spcPct val="150000"/>
              </a:lnSpc>
              <a:buSzPct val="85000"/>
              <a:buFont typeface="Arial" pitchFamily="34" charset="0"/>
              <a:buChar char="•"/>
            </a:pPr>
            <a:r>
              <a:rPr lang="en-GB" sz="2100" dirty="0" smtClean="0">
                <a:latin typeface="Times New Roman" pitchFamily="18" charset="0"/>
                <a:cs typeface="Times New Roman" pitchFamily="18" charset="0"/>
              </a:rPr>
              <a:t>Information rent (Retailer’s gains from the coordination)</a:t>
            </a:r>
          </a:p>
          <a:p>
            <a:pPr>
              <a:lnSpc>
                <a:spcPct val="150000"/>
              </a:lnSpc>
              <a:buClrTx/>
              <a:buSzPct val="85000"/>
              <a:buNone/>
            </a:pPr>
            <a:endParaRPr lang="el-GR" sz="1800" dirty="0" smtClean="0">
              <a:latin typeface="Times New Roman" pitchFamily="18" charset="0"/>
              <a:cs typeface="Times New Roman" pitchFamily="18" charset="0"/>
            </a:endParaRPr>
          </a:p>
        </p:txBody>
      </p:sp>
      <p:sp>
        <p:nvSpPr>
          <p:cNvPr id="4" name="3 - Θέση ημερομηνίας"/>
          <p:cNvSpPr>
            <a:spLocks noGrp="1"/>
          </p:cNvSpPr>
          <p:nvPr>
            <p:ph type="dt" sz="half" idx="10"/>
          </p:nvPr>
        </p:nvSpPr>
        <p:spPr>
          <a:xfrm>
            <a:off x="7696200" y="76200"/>
            <a:ext cx="1295400" cy="288925"/>
          </a:xfrm>
        </p:spPr>
        <p:txBody>
          <a:bodyPr/>
          <a:lstStyle/>
          <a:p>
            <a:r>
              <a:rPr lang="el-GR" dirty="0" smtClean="0"/>
              <a:t>           </a:t>
            </a:r>
            <a:fld id="{CAC43C01-A7D2-48B6-9F04-3C2B7BEA6706}" type="datetime1">
              <a:rPr lang="el-GR" smtClean="0">
                <a:latin typeface="Times New Roman" pitchFamily="18" charset="0"/>
                <a:cs typeface="Times New Roman" pitchFamily="18" charset="0"/>
              </a:rPr>
              <a:pPr/>
              <a:t>4/6/2015</a:t>
            </a:fld>
            <a:endParaRPr lang="en-US" dirty="0">
              <a:latin typeface="Times New Roman" pitchFamily="18" charset="0"/>
              <a:cs typeface="Times New Roman" pitchFamily="18" charset="0"/>
            </a:endParaRPr>
          </a:p>
        </p:txBody>
      </p:sp>
      <p:sp>
        <p:nvSpPr>
          <p:cNvPr id="5" name="4 - Θέση αριθμού διαφάνειας"/>
          <p:cNvSpPr>
            <a:spLocks noGrp="1"/>
          </p:cNvSpPr>
          <p:nvPr>
            <p:ph type="sldNum" sz="quarter" idx="12"/>
          </p:nvPr>
        </p:nvSpPr>
        <p:spPr/>
        <p:txBody>
          <a:bodyPr/>
          <a:lstStyle/>
          <a:p>
            <a:fld id="{7975E393-6FAD-47E8-84EB-8529040947E8}" type="slidenum">
              <a:rPr lang="en-US" smtClean="0"/>
              <a:pPr/>
              <a:t>25</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457200"/>
            <a:ext cx="8686800" cy="533400"/>
          </a:xfrm>
        </p:spPr>
        <p:txBody>
          <a:bodyPr>
            <a:normAutofit/>
          </a:bodyPr>
          <a:lstStyle/>
          <a:p>
            <a:pPr algn="ctr"/>
            <a:r>
              <a:rPr lang="en-US" sz="2800" b="1" dirty="0" smtClean="0">
                <a:solidFill>
                  <a:schemeClr val="tx1"/>
                </a:solidFill>
                <a:latin typeface="Times New Roman" pitchFamily="18" charset="0"/>
                <a:cs typeface="Times New Roman" pitchFamily="18" charset="0"/>
              </a:rPr>
              <a:t>Extensions – Future Research </a:t>
            </a:r>
            <a:r>
              <a:rPr lang="el-GR" sz="2800" b="1" dirty="0" smtClean="0">
                <a:solidFill>
                  <a:schemeClr val="tx1"/>
                </a:solidFill>
                <a:latin typeface="Times New Roman" pitchFamily="18" charset="0"/>
                <a:cs typeface="Times New Roman" pitchFamily="18" charset="0"/>
              </a:rPr>
              <a:t> </a:t>
            </a:r>
            <a:endParaRPr lang="en-US" sz="2800" b="1" dirty="0">
              <a:solidFill>
                <a:schemeClr val="tx1"/>
              </a:solidFill>
              <a:latin typeface="Times New Roman" pitchFamily="18" charset="0"/>
              <a:cs typeface="Times New Roman" pitchFamily="18" charset="0"/>
            </a:endParaRPr>
          </a:p>
        </p:txBody>
      </p:sp>
      <p:sp>
        <p:nvSpPr>
          <p:cNvPr id="3" name="2 - Θέση περιεχομένου"/>
          <p:cNvSpPr>
            <a:spLocks noGrp="1"/>
          </p:cNvSpPr>
          <p:nvPr>
            <p:ph idx="1"/>
          </p:nvPr>
        </p:nvSpPr>
        <p:spPr>
          <a:xfrm>
            <a:off x="228600" y="1071546"/>
            <a:ext cx="8686800" cy="5357850"/>
          </a:xfrm>
        </p:spPr>
        <p:txBody>
          <a:bodyPr>
            <a:noAutofit/>
          </a:bodyPr>
          <a:lstStyle/>
          <a:p>
            <a:pPr>
              <a:buClrTx/>
              <a:buSzPct val="85000"/>
              <a:buFont typeface="Wingdings" pitchFamily="2" charset="2"/>
              <a:buChar char="Ø"/>
            </a:pPr>
            <a:endParaRPr lang="en-US" sz="2000" dirty="0" smtClean="0">
              <a:latin typeface="Times New Roman" pitchFamily="18" charset="0"/>
              <a:cs typeface="Times New Roman" pitchFamily="18" charset="0"/>
            </a:endParaRPr>
          </a:p>
          <a:p>
            <a:pPr>
              <a:lnSpc>
                <a:spcPct val="150000"/>
              </a:lnSpc>
              <a:buSzPct val="85000"/>
              <a:buFont typeface="Arial" pitchFamily="34" charset="0"/>
              <a:buChar char="•"/>
            </a:pPr>
            <a:r>
              <a:rPr lang="en-GB" sz="2100" dirty="0" smtClean="0">
                <a:latin typeface="Times New Roman" pitchFamily="18" charset="0"/>
                <a:cs typeface="Times New Roman" pitchFamily="18" charset="0"/>
              </a:rPr>
              <a:t>Examine applicability of vendor-managed inventory (VMI) policies</a:t>
            </a:r>
            <a:endParaRPr lang="en-US" sz="2100" dirty="0" smtClean="0">
              <a:latin typeface="Times New Roman" pitchFamily="18" charset="0"/>
              <a:cs typeface="Times New Roman" pitchFamily="18" charset="0"/>
            </a:endParaRPr>
          </a:p>
          <a:p>
            <a:pPr>
              <a:lnSpc>
                <a:spcPct val="150000"/>
              </a:lnSpc>
              <a:buSzPct val="85000"/>
              <a:buFont typeface="Arial" pitchFamily="34" charset="0"/>
              <a:buChar char="•"/>
            </a:pPr>
            <a:r>
              <a:rPr lang="en-US" sz="2100" dirty="0" smtClean="0">
                <a:latin typeface="Times New Roman" pitchFamily="18" charset="0"/>
                <a:cs typeface="Times New Roman" pitchFamily="18" charset="0"/>
              </a:rPr>
              <a:t>Investigate the feasibility of perfect </a:t>
            </a:r>
            <a:r>
              <a:rPr lang="en-GB" sz="2100" dirty="0" smtClean="0">
                <a:latin typeface="Times New Roman" pitchFamily="18" charset="0"/>
                <a:cs typeface="Times New Roman" pitchFamily="18" charset="0"/>
              </a:rPr>
              <a:t>coordination in supply chains with more than two nodes, both in sequence (e.g., three sequential nodes – manufacturer, distributor, retailer) as well as in parallel (e.g., two or more retailers served by a single manufacturer)</a:t>
            </a:r>
          </a:p>
        </p:txBody>
      </p:sp>
      <p:sp>
        <p:nvSpPr>
          <p:cNvPr id="4" name="3 - Θέση ημερομηνίας"/>
          <p:cNvSpPr>
            <a:spLocks noGrp="1"/>
          </p:cNvSpPr>
          <p:nvPr>
            <p:ph type="dt" sz="half" idx="10"/>
          </p:nvPr>
        </p:nvSpPr>
        <p:spPr>
          <a:xfrm>
            <a:off x="7696200" y="76200"/>
            <a:ext cx="1295400" cy="288925"/>
          </a:xfrm>
        </p:spPr>
        <p:txBody>
          <a:bodyPr/>
          <a:lstStyle/>
          <a:p>
            <a:r>
              <a:rPr lang="el-GR" dirty="0" smtClean="0"/>
              <a:t>           </a:t>
            </a:r>
            <a:fld id="{CAC43C01-A7D2-48B6-9F04-3C2B7BEA6706}" type="datetime1">
              <a:rPr lang="el-GR" smtClean="0">
                <a:latin typeface="Times New Roman" pitchFamily="18" charset="0"/>
                <a:cs typeface="Times New Roman" pitchFamily="18" charset="0"/>
              </a:rPr>
              <a:pPr/>
              <a:t>4/6/2015</a:t>
            </a:fld>
            <a:endParaRPr lang="en-US" dirty="0">
              <a:latin typeface="Times New Roman" pitchFamily="18" charset="0"/>
              <a:cs typeface="Times New Roman" pitchFamily="18" charset="0"/>
            </a:endParaRPr>
          </a:p>
        </p:txBody>
      </p:sp>
      <p:sp>
        <p:nvSpPr>
          <p:cNvPr id="5" name="4 - Θέση αριθμού διαφάνειας"/>
          <p:cNvSpPr>
            <a:spLocks noGrp="1"/>
          </p:cNvSpPr>
          <p:nvPr>
            <p:ph type="sldNum" sz="quarter" idx="12"/>
          </p:nvPr>
        </p:nvSpPr>
        <p:spPr/>
        <p:txBody>
          <a:bodyPr/>
          <a:lstStyle/>
          <a:p>
            <a:fld id="{7975E393-6FAD-47E8-84EB-8529040947E8}" type="slidenum">
              <a:rPr lang="en-US" smtClean="0"/>
              <a:pPr/>
              <a:t>26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457200"/>
            <a:ext cx="8686800" cy="533400"/>
          </a:xfrm>
        </p:spPr>
        <p:txBody>
          <a:bodyPr>
            <a:normAutofit/>
          </a:bodyPr>
          <a:lstStyle/>
          <a:p>
            <a:pPr algn="ctr"/>
            <a:r>
              <a:rPr lang="el-GR" sz="2800" dirty="0" smtClean="0">
                <a:solidFill>
                  <a:schemeClr val="tx1"/>
                </a:solidFill>
                <a:latin typeface="Times New Roman" pitchFamily="18" charset="0"/>
                <a:cs typeface="Times New Roman" pitchFamily="18" charset="0"/>
              </a:rPr>
              <a:t>   </a:t>
            </a:r>
            <a:endParaRPr lang="en-US" sz="2800" dirty="0">
              <a:solidFill>
                <a:schemeClr val="tx1"/>
              </a:solidFill>
              <a:latin typeface="Times New Roman" pitchFamily="18" charset="0"/>
              <a:cs typeface="Times New Roman" pitchFamily="18" charset="0"/>
            </a:endParaRPr>
          </a:p>
        </p:txBody>
      </p:sp>
      <p:sp>
        <p:nvSpPr>
          <p:cNvPr id="3" name="2 - Θέση περιεχομένου"/>
          <p:cNvSpPr>
            <a:spLocks noGrp="1"/>
          </p:cNvSpPr>
          <p:nvPr>
            <p:ph idx="1"/>
          </p:nvPr>
        </p:nvSpPr>
        <p:spPr>
          <a:xfrm>
            <a:off x="304800" y="1071546"/>
            <a:ext cx="8686800" cy="5557854"/>
          </a:xfrm>
        </p:spPr>
        <p:txBody>
          <a:bodyPr>
            <a:normAutofit/>
          </a:bodyPr>
          <a:lstStyle/>
          <a:p>
            <a:pPr>
              <a:buNone/>
            </a:pPr>
            <a:endParaRPr lang="el-GR" sz="2000" dirty="0" smtClean="0"/>
          </a:p>
          <a:p>
            <a:pPr>
              <a:buNone/>
            </a:pPr>
            <a:endParaRPr lang="el-GR" sz="2000" dirty="0" smtClean="0"/>
          </a:p>
          <a:p>
            <a:pPr>
              <a:buNone/>
            </a:pPr>
            <a:endParaRPr lang="el-GR" sz="2000" dirty="0" smtClean="0"/>
          </a:p>
          <a:p>
            <a:pPr>
              <a:buNone/>
            </a:pPr>
            <a:endParaRPr lang="en-US" sz="2000" dirty="0" smtClean="0"/>
          </a:p>
          <a:p>
            <a:pPr>
              <a:buNone/>
            </a:pPr>
            <a:endParaRPr lang="el-GR" sz="2000" dirty="0" smtClean="0"/>
          </a:p>
          <a:p>
            <a:pPr algn="ctr">
              <a:buNone/>
            </a:pPr>
            <a:r>
              <a:rPr lang="en-US" sz="4000" b="1" dirty="0" smtClean="0">
                <a:latin typeface="Times New Roman" pitchFamily="18" charset="0"/>
                <a:cs typeface="Times New Roman" pitchFamily="18" charset="0"/>
              </a:rPr>
              <a:t>Thank you!</a:t>
            </a:r>
          </a:p>
          <a:p>
            <a:pPr algn="ctr">
              <a:buNone/>
            </a:pPr>
            <a:endParaRPr lang="en-US" sz="4000" b="1" dirty="0" smtClean="0">
              <a:solidFill>
                <a:schemeClr val="tx1"/>
              </a:solidFill>
              <a:latin typeface="Times New Roman" pitchFamily="18" charset="0"/>
              <a:cs typeface="Times New Roman" pitchFamily="18" charset="0"/>
            </a:endParaRPr>
          </a:p>
          <a:p>
            <a:pPr algn="ctr">
              <a:buNone/>
            </a:pPr>
            <a:endParaRPr lang="en-US" sz="4000" b="1" dirty="0" smtClean="0">
              <a:solidFill>
                <a:schemeClr val="tx1"/>
              </a:solidFill>
              <a:latin typeface="Times New Roman" pitchFamily="18" charset="0"/>
              <a:cs typeface="Times New Roman" pitchFamily="18" charset="0"/>
            </a:endParaRPr>
          </a:p>
          <a:p>
            <a:pPr algn="just">
              <a:spcBef>
                <a:spcPts val="0"/>
              </a:spcBef>
              <a:buNone/>
            </a:pPr>
            <a:r>
              <a:rPr lang="en-US" sz="20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This research has been co‐financed by the European Union (European Social Fund ESF) and Greek national funds through the Operational Program "Education and Lifelong Learning" of the National Strategic Reference Framework (NSRF) ‐ Research Funding Program: THALES. Investing in knowledge society through the European Social Fund.</a:t>
            </a:r>
            <a:endParaRPr lang="en-US" sz="2000" dirty="0">
              <a:solidFill>
                <a:schemeClr val="tx1"/>
              </a:solidFill>
              <a:latin typeface="Times New Roman" pitchFamily="18" charset="0"/>
              <a:cs typeface="Times New Roman" pitchFamily="18" charset="0"/>
            </a:endParaRPr>
          </a:p>
        </p:txBody>
      </p:sp>
      <p:sp>
        <p:nvSpPr>
          <p:cNvPr id="4" name="3 - Θέση ημερομηνίας"/>
          <p:cNvSpPr>
            <a:spLocks noGrp="1"/>
          </p:cNvSpPr>
          <p:nvPr>
            <p:ph type="dt" sz="half" idx="10"/>
          </p:nvPr>
        </p:nvSpPr>
        <p:spPr>
          <a:xfrm>
            <a:off x="228600" y="76200"/>
            <a:ext cx="8763000" cy="288925"/>
          </a:xfrm>
        </p:spPr>
        <p:txBody>
          <a:bodyPr/>
          <a:lstStyle/>
          <a:p>
            <a:r>
              <a:rPr lang="el-GR" dirty="0" smtClean="0">
                <a:latin typeface="Times New Roman" pitchFamily="18" charset="0"/>
                <a:cs typeface="Times New Roman" pitchFamily="18" charset="0"/>
              </a:rPr>
              <a:t>                                                                                                                                                                                                               </a:t>
            </a:r>
            <a:fld id="{CAC43C01-A7D2-48B6-9F04-3C2B7BEA6706}" type="datetime1">
              <a:rPr lang="el-GR" smtClean="0">
                <a:latin typeface="Times New Roman" pitchFamily="18" charset="0"/>
                <a:cs typeface="Times New Roman" pitchFamily="18" charset="0"/>
              </a:rPr>
              <a:pPr/>
              <a:t>4/6/2015</a:t>
            </a:fld>
            <a:endParaRPr lang="en-US" dirty="0">
              <a:latin typeface="Times New Roman" pitchFamily="18" charset="0"/>
              <a:cs typeface="Times New Roman" pitchFamily="18" charset="0"/>
            </a:endParaRPr>
          </a:p>
        </p:txBody>
      </p:sp>
      <p:sp>
        <p:nvSpPr>
          <p:cNvPr id="5" name="4 - Θέση αριθμού διαφάνειας"/>
          <p:cNvSpPr>
            <a:spLocks noGrp="1"/>
          </p:cNvSpPr>
          <p:nvPr>
            <p:ph type="sldNum" sz="quarter" idx="12"/>
          </p:nvPr>
        </p:nvSpPr>
        <p:spPr/>
        <p:txBody>
          <a:bodyPr/>
          <a:lstStyle/>
          <a:p>
            <a:fld id="{7975E393-6FAD-47E8-84EB-8529040947E8}" type="slidenum">
              <a:rPr lang="en-US" smtClean="0"/>
              <a:pPr/>
              <a:t>27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circle(in)">
                                      <p:cBhvr>
                                        <p:cTn id="7" dur="2000"/>
                                        <p:tgtEl>
                                          <p:spTgt spid="3">
                                            <p:txEl>
                                              <p:pRg st="5" end="5"/>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8" end="8"/>
                                            </p:txEl>
                                          </p:spTgt>
                                        </p:tgtEl>
                                        <p:attrNameLst>
                                          <p:attrName>style.visibility</p:attrName>
                                        </p:attrNameLst>
                                      </p:cBhvr>
                                      <p:to>
                                        <p:strVal val="visible"/>
                                      </p:to>
                                    </p:set>
                                    <p:animEffect transition="in" filter="circle(in)">
                                      <p:cBhvr>
                                        <p:cTn id="10" dur="2000"/>
                                        <p:tgtEl>
                                          <p:spTgt spid="3">
                                            <p:txEl>
                                              <p:pRg st="8" end="8"/>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mph" presetSubtype="2" fill="hold" nodeType="clickEffect">
                                  <p:stCondLst>
                                    <p:cond delay="0"/>
                                  </p:stCondLst>
                                  <p:childTnLst>
                                    <p:animClr clrSpc="rgb">
                                      <p:cBhvr override="childStyle">
                                        <p:cTn id="14" dur="2000" fill="hold"/>
                                        <p:tgtEl>
                                          <p:spTgt spid="3">
                                            <p:txEl>
                                              <p:pRg st="5" end="5"/>
                                            </p:txEl>
                                          </p:spTgt>
                                        </p:tgtEl>
                                        <p:attrNameLst>
                                          <p:attrName>style.color</p:attrName>
                                        </p:attrNameLst>
                                      </p:cBhvr>
                                      <p:to>
                                        <a:srgbClr val="EC2E08"/>
                                      </p:to>
                                    </p:animClr>
                                  </p:childTnLst>
                                </p:cTn>
                              </p:par>
                            </p:childTnLst>
                          </p:cTn>
                        </p:par>
                      </p:childTnLst>
                    </p:cTn>
                  </p:par>
                  <p:par>
                    <p:cTn id="15" fill="hold">
                      <p:stCondLst>
                        <p:cond delay="indefinite"/>
                      </p:stCondLst>
                      <p:childTnLst>
                        <p:par>
                          <p:cTn id="16" fill="hold">
                            <p:stCondLst>
                              <p:cond delay="0"/>
                            </p:stCondLst>
                            <p:childTnLst>
                              <p:par>
                                <p:cTn id="17" presetID="3" presetClass="emph" presetSubtype="2" fill="hold" nodeType="clickEffect">
                                  <p:stCondLst>
                                    <p:cond delay="0"/>
                                  </p:stCondLst>
                                  <p:childTnLst>
                                    <p:animClr clrSpc="rgb">
                                      <p:cBhvr override="childStyle">
                                        <p:cTn id="18" dur="2000" fill="hold"/>
                                        <p:tgtEl>
                                          <p:spTgt spid="3">
                                            <p:txEl>
                                              <p:pRg st="8" end="8"/>
                                            </p:txEl>
                                          </p:spTgt>
                                        </p:tgtEl>
                                        <p:attrNameLst>
                                          <p:attrName>style.color</p:attrName>
                                        </p:attrNameLst>
                                      </p:cBhvr>
                                      <p:to>
                                        <a:srgbClr val="EC2E08"/>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457200"/>
            <a:ext cx="8686800" cy="533400"/>
          </a:xfrm>
        </p:spPr>
        <p:txBody>
          <a:bodyPr>
            <a:normAutofit/>
          </a:bodyPr>
          <a:lstStyle/>
          <a:p>
            <a:pPr algn="ctr"/>
            <a:r>
              <a:rPr lang="en-US" sz="2800" b="1" dirty="0" smtClean="0">
                <a:solidFill>
                  <a:schemeClr val="tx1"/>
                </a:solidFill>
                <a:latin typeface="Times New Roman" pitchFamily="18" charset="0"/>
                <a:cs typeface="Times New Roman" pitchFamily="18" charset="0"/>
              </a:rPr>
              <a:t>Bibliography </a:t>
            </a:r>
            <a:endParaRPr lang="en-US" sz="2800" b="1" dirty="0">
              <a:solidFill>
                <a:schemeClr val="tx1"/>
              </a:solidFill>
              <a:latin typeface="Times New Roman" pitchFamily="18" charset="0"/>
              <a:cs typeface="Times New Roman" pitchFamily="18" charset="0"/>
            </a:endParaRPr>
          </a:p>
        </p:txBody>
      </p:sp>
      <p:sp>
        <p:nvSpPr>
          <p:cNvPr id="3" name="2 - Θέση περιεχομένου"/>
          <p:cNvSpPr>
            <a:spLocks noGrp="1"/>
          </p:cNvSpPr>
          <p:nvPr>
            <p:ph idx="1"/>
          </p:nvPr>
        </p:nvSpPr>
        <p:spPr>
          <a:xfrm>
            <a:off x="228600" y="1071546"/>
            <a:ext cx="8686800" cy="5500726"/>
          </a:xfrm>
        </p:spPr>
        <p:txBody>
          <a:bodyPr>
            <a:noAutofit/>
          </a:bodyPr>
          <a:lstStyle/>
          <a:p>
            <a:pPr>
              <a:lnSpc>
                <a:spcPct val="150000"/>
              </a:lnSpc>
              <a:buClrTx/>
              <a:buSzPct val="85000"/>
              <a:buFont typeface="Wingdings" pitchFamily="2" charset="2"/>
              <a:buChar char="Ø"/>
            </a:pPr>
            <a:endParaRPr lang="en-US" sz="2200" b="1" dirty="0" smtClean="0">
              <a:solidFill>
                <a:schemeClr val="tx1"/>
              </a:solidFill>
              <a:latin typeface="Times New Roman" pitchFamily="18" charset="0"/>
              <a:cs typeface="Times New Roman" pitchFamily="18" charset="0"/>
            </a:endParaRPr>
          </a:p>
          <a:p>
            <a:pPr>
              <a:lnSpc>
                <a:spcPct val="150000"/>
              </a:lnSpc>
              <a:buClrTx/>
              <a:buSzPct val="85000"/>
              <a:buFont typeface="Wingdings" pitchFamily="2" charset="2"/>
              <a:buChar char="Ø"/>
            </a:pPr>
            <a:r>
              <a:rPr lang="en-US" sz="2200" b="1" dirty="0" smtClean="0">
                <a:solidFill>
                  <a:schemeClr val="tx1"/>
                </a:solidFill>
                <a:latin typeface="Times New Roman" pitchFamily="18" charset="0"/>
                <a:cs typeface="Times New Roman" pitchFamily="18" charset="0"/>
              </a:rPr>
              <a:t>Economic Order Quantity</a:t>
            </a:r>
            <a:endParaRPr lang="en-US" sz="2200" dirty="0" smtClean="0">
              <a:solidFill>
                <a:schemeClr val="tx1"/>
              </a:solidFill>
              <a:latin typeface="Times New Roman" pitchFamily="18" charset="0"/>
              <a:cs typeface="Times New Roman" pitchFamily="18" charset="0"/>
            </a:endParaRPr>
          </a:p>
          <a:p>
            <a:pPr>
              <a:lnSpc>
                <a:spcPct val="150000"/>
              </a:lnSpc>
              <a:buSzPct val="85000"/>
              <a:buFont typeface="Arial" pitchFamily="34" charset="0"/>
              <a:buChar char="•"/>
            </a:pPr>
            <a:r>
              <a:rPr lang="en-US" sz="2200" dirty="0" smtClean="0">
                <a:solidFill>
                  <a:schemeClr val="tx1"/>
                </a:solidFill>
                <a:latin typeface="Times New Roman" pitchFamily="18" charset="0"/>
                <a:cs typeface="Times New Roman" pitchFamily="18" charset="0"/>
              </a:rPr>
              <a:t>Harris </a:t>
            </a:r>
            <a:r>
              <a:rPr lang="el-GR" sz="2200" dirty="0" smtClean="0">
                <a:solidFill>
                  <a:schemeClr val="tx1"/>
                </a:solidFill>
                <a:latin typeface="Times New Roman" pitchFamily="18" charset="0"/>
                <a:cs typeface="Times New Roman" pitchFamily="18" charset="0"/>
              </a:rPr>
              <a:t>(</a:t>
            </a:r>
            <a:r>
              <a:rPr lang="en-US" sz="2200" dirty="0" smtClean="0">
                <a:solidFill>
                  <a:schemeClr val="tx1"/>
                </a:solidFill>
                <a:latin typeface="Times New Roman" pitchFamily="18" charset="0"/>
                <a:cs typeface="Times New Roman" pitchFamily="18" charset="0"/>
              </a:rPr>
              <a:t>1913</a:t>
            </a:r>
            <a:r>
              <a:rPr lang="el-GR" sz="2200" dirty="0" smtClean="0">
                <a:solidFill>
                  <a:schemeClr val="tx1"/>
                </a:solidFill>
                <a:latin typeface="Times New Roman" pitchFamily="18" charset="0"/>
                <a:cs typeface="Times New Roman" pitchFamily="18" charset="0"/>
              </a:rPr>
              <a:t>)</a:t>
            </a:r>
            <a:r>
              <a:rPr lang="en-US" sz="2200" dirty="0" smtClean="0">
                <a:solidFill>
                  <a:schemeClr val="tx1"/>
                </a:solidFill>
                <a:latin typeface="Times New Roman" pitchFamily="18" charset="0"/>
                <a:cs typeface="Times New Roman" pitchFamily="18" charset="0"/>
              </a:rPr>
              <a:t>: How many parts to make at once. </a:t>
            </a:r>
            <a:r>
              <a:rPr lang="en-US" sz="2200" i="1" dirty="0" smtClean="0">
                <a:solidFill>
                  <a:schemeClr val="tx1"/>
                </a:solidFill>
                <a:latin typeface="Times New Roman" pitchFamily="18" charset="0"/>
                <a:cs typeface="Times New Roman" pitchFamily="18" charset="0"/>
              </a:rPr>
              <a:t>The Magazine of Management</a:t>
            </a:r>
          </a:p>
          <a:p>
            <a:pPr>
              <a:lnSpc>
                <a:spcPct val="150000"/>
              </a:lnSpc>
              <a:buClrTx/>
              <a:buSzPct val="85000"/>
              <a:buFont typeface="Wingdings" pitchFamily="2" charset="2"/>
              <a:buChar char="Ø"/>
            </a:pPr>
            <a:r>
              <a:rPr lang="en-US" sz="2200" b="1" dirty="0" smtClean="0">
                <a:solidFill>
                  <a:schemeClr val="tx1"/>
                </a:solidFill>
                <a:latin typeface="Times New Roman" pitchFamily="18" charset="0"/>
                <a:cs typeface="Times New Roman" pitchFamily="18" charset="0"/>
              </a:rPr>
              <a:t>Quantity Discounts</a:t>
            </a:r>
          </a:p>
          <a:p>
            <a:pPr>
              <a:lnSpc>
                <a:spcPct val="150000"/>
              </a:lnSpc>
              <a:buSzPct val="85000"/>
              <a:buFont typeface="Arial" pitchFamily="34" charset="0"/>
              <a:buChar char="•"/>
            </a:pPr>
            <a:r>
              <a:rPr lang="en-US" sz="2200" dirty="0" smtClean="0">
                <a:latin typeface="Times New Roman" pitchFamily="18" charset="0"/>
                <a:cs typeface="Times New Roman" pitchFamily="18" charset="0"/>
              </a:rPr>
              <a:t>Monahan (1984): A quantity discount pricing model to increase vendor profits. </a:t>
            </a:r>
            <a:r>
              <a:rPr lang="en-US" sz="2200" i="1" dirty="0" smtClean="0">
                <a:latin typeface="Times New Roman" pitchFamily="18" charset="0"/>
                <a:cs typeface="Times New Roman" pitchFamily="18" charset="0"/>
              </a:rPr>
              <a:t>Management Science</a:t>
            </a:r>
            <a:endParaRPr lang="el-GR" sz="2200" i="1" dirty="0" smtClean="0">
              <a:latin typeface="Times New Roman" pitchFamily="18" charset="0"/>
              <a:cs typeface="Times New Roman" pitchFamily="18" charset="0"/>
            </a:endParaRPr>
          </a:p>
          <a:p>
            <a:pPr>
              <a:lnSpc>
                <a:spcPct val="150000"/>
              </a:lnSpc>
              <a:buSzPct val="85000"/>
              <a:buFont typeface="Arial" pitchFamily="34" charset="0"/>
              <a:buChar char="•"/>
            </a:pPr>
            <a:r>
              <a:rPr lang="en-US" sz="2200" dirty="0" err="1" smtClean="0">
                <a:latin typeface="Times New Roman" pitchFamily="18" charset="0"/>
                <a:cs typeface="Times New Roman" pitchFamily="18" charset="0"/>
              </a:rPr>
              <a:t>Weng</a:t>
            </a:r>
            <a:r>
              <a:rPr lang="en-US" sz="2200" dirty="0" smtClean="0">
                <a:latin typeface="Times New Roman" pitchFamily="18" charset="0"/>
                <a:cs typeface="Times New Roman" pitchFamily="18" charset="0"/>
              </a:rPr>
              <a:t> </a:t>
            </a:r>
            <a:r>
              <a:rPr lang="en-US" sz="2200" dirty="0" smtClean="0">
                <a:solidFill>
                  <a:schemeClr val="tx1"/>
                </a:solidFill>
                <a:latin typeface="Times New Roman" pitchFamily="18" charset="0"/>
                <a:cs typeface="Times New Roman" pitchFamily="18" charset="0"/>
              </a:rPr>
              <a:t>(1995): Channel coordination and quantity discounts. </a:t>
            </a:r>
            <a:r>
              <a:rPr lang="en-US" sz="2200" i="1" dirty="0" smtClean="0">
                <a:solidFill>
                  <a:schemeClr val="tx1"/>
                </a:solidFill>
                <a:latin typeface="Times New Roman" pitchFamily="18" charset="0"/>
                <a:cs typeface="Times New Roman" pitchFamily="18" charset="0"/>
              </a:rPr>
              <a:t>Management Science</a:t>
            </a:r>
            <a:r>
              <a:rPr lang="el-GR" sz="2000" dirty="0" smtClean="0">
                <a:latin typeface="Times New Roman" pitchFamily="18" charset="0"/>
                <a:cs typeface="Times New Roman" pitchFamily="18" charset="0"/>
              </a:rPr>
              <a:t>	</a:t>
            </a:r>
            <a:endParaRPr lang="en-US" sz="2000" i="1" dirty="0" smtClean="0">
              <a:latin typeface="Times New Roman" pitchFamily="18" charset="0"/>
              <a:cs typeface="Times New Roman" pitchFamily="18" charset="0"/>
            </a:endParaRPr>
          </a:p>
        </p:txBody>
      </p:sp>
      <p:sp>
        <p:nvSpPr>
          <p:cNvPr id="4" name="3 - Θέση ημερομηνίας"/>
          <p:cNvSpPr>
            <a:spLocks noGrp="1"/>
          </p:cNvSpPr>
          <p:nvPr>
            <p:ph type="dt" sz="half" idx="10"/>
          </p:nvPr>
        </p:nvSpPr>
        <p:spPr>
          <a:xfrm>
            <a:off x="7696200" y="76200"/>
            <a:ext cx="1295400" cy="288925"/>
          </a:xfrm>
        </p:spPr>
        <p:txBody>
          <a:bodyPr/>
          <a:lstStyle/>
          <a:p>
            <a:r>
              <a:rPr lang="el-GR" dirty="0" smtClean="0"/>
              <a:t>           </a:t>
            </a:r>
            <a:fld id="{CAC43C01-A7D2-48B6-9F04-3C2B7BEA6706}" type="datetime1">
              <a:rPr lang="el-GR" smtClean="0">
                <a:latin typeface="Times New Roman" pitchFamily="18" charset="0"/>
                <a:cs typeface="Times New Roman" pitchFamily="18" charset="0"/>
              </a:rPr>
              <a:pPr/>
              <a:t>4/6/2015</a:t>
            </a:fld>
            <a:endParaRPr lang="en-US" dirty="0">
              <a:latin typeface="Times New Roman" pitchFamily="18" charset="0"/>
              <a:cs typeface="Times New Roman" pitchFamily="18" charset="0"/>
            </a:endParaRPr>
          </a:p>
        </p:txBody>
      </p:sp>
      <p:sp>
        <p:nvSpPr>
          <p:cNvPr id="5" name="4 - Θέση αριθμού διαφάνειας"/>
          <p:cNvSpPr>
            <a:spLocks noGrp="1"/>
          </p:cNvSpPr>
          <p:nvPr>
            <p:ph type="sldNum" sz="quarter" idx="12"/>
          </p:nvPr>
        </p:nvSpPr>
        <p:spPr/>
        <p:txBody>
          <a:bodyPr/>
          <a:lstStyle/>
          <a:p>
            <a:fld id="{7975E393-6FAD-47E8-84EB-8529040947E8}" type="slidenum">
              <a:rPr lang="en-US" smtClean="0"/>
              <a:pPr/>
              <a:t>3</a:t>
            </a:fld>
            <a:endParaRPr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457200"/>
            <a:ext cx="8686800" cy="533400"/>
          </a:xfrm>
        </p:spPr>
        <p:txBody>
          <a:bodyPr>
            <a:normAutofit/>
          </a:bodyPr>
          <a:lstStyle/>
          <a:p>
            <a:pPr algn="ctr"/>
            <a:r>
              <a:rPr lang="en-US" sz="2800" b="1" dirty="0" smtClean="0">
                <a:solidFill>
                  <a:schemeClr val="tx1"/>
                </a:solidFill>
                <a:latin typeface="Times New Roman" pitchFamily="18" charset="0"/>
                <a:cs typeface="Times New Roman" pitchFamily="18" charset="0"/>
              </a:rPr>
              <a:t>Bibliography </a:t>
            </a:r>
            <a:endParaRPr lang="en-US" sz="2800" b="1" dirty="0">
              <a:solidFill>
                <a:schemeClr val="tx1"/>
              </a:solidFill>
              <a:latin typeface="Times New Roman" pitchFamily="18" charset="0"/>
              <a:cs typeface="Times New Roman" pitchFamily="18" charset="0"/>
            </a:endParaRPr>
          </a:p>
        </p:txBody>
      </p:sp>
      <p:sp>
        <p:nvSpPr>
          <p:cNvPr id="3" name="2 - Θέση περιεχομένου"/>
          <p:cNvSpPr>
            <a:spLocks noGrp="1"/>
          </p:cNvSpPr>
          <p:nvPr>
            <p:ph idx="1"/>
          </p:nvPr>
        </p:nvSpPr>
        <p:spPr>
          <a:xfrm>
            <a:off x="228600" y="1071546"/>
            <a:ext cx="8686800" cy="5500726"/>
          </a:xfrm>
        </p:spPr>
        <p:txBody>
          <a:bodyPr>
            <a:noAutofit/>
          </a:bodyPr>
          <a:lstStyle/>
          <a:p>
            <a:pPr>
              <a:lnSpc>
                <a:spcPct val="150000"/>
              </a:lnSpc>
              <a:buSzPct val="85000"/>
              <a:buFont typeface="Arial" pitchFamily="34" charset="0"/>
              <a:buChar char="•"/>
            </a:pPr>
            <a:endParaRPr lang="en-US" sz="2000" dirty="0" smtClean="0">
              <a:latin typeface="Times New Roman" pitchFamily="18" charset="0"/>
              <a:cs typeface="Times New Roman" pitchFamily="18" charset="0"/>
            </a:endParaRPr>
          </a:p>
          <a:p>
            <a:pPr>
              <a:lnSpc>
                <a:spcPct val="150000"/>
              </a:lnSpc>
              <a:buSzPct val="85000"/>
              <a:buFont typeface="Arial" pitchFamily="34" charset="0"/>
              <a:buChar char="•"/>
            </a:pPr>
            <a:r>
              <a:rPr lang="en-US" sz="2200" dirty="0" smtClean="0">
                <a:latin typeface="Times New Roman" pitchFamily="18" charset="0"/>
                <a:cs typeface="Times New Roman" pitchFamily="18" charset="0"/>
              </a:rPr>
              <a:t>Corbett and De Groote (2000): A Supplier’s Optimal Quantity Discount Policy under Asymmetric Information. </a:t>
            </a:r>
            <a:r>
              <a:rPr lang="en-US" sz="2200" i="1" dirty="0" smtClean="0">
                <a:latin typeface="Times New Roman" pitchFamily="18" charset="0"/>
                <a:cs typeface="Times New Roman" pitchFamily="18" charset="0"/>
              </a:rPr>
              <a:t>Management Science</a:t>
            </a:r>
          </a:p>
          <a:p>
            <a:pPr>
              <a:lnSpc>
                <a:spcPct val="150000"/>
              </a:lnSpc>
              <a:buSzPct val="85000"/>
              <a:buFont typeface="Arial" pitchFamily="34" charset="0"/>
              <a:buChar char="•"/>
            </a:pPr>
            <a:r>
              <a:rPr lang="en-US" sz="2200" dirty="0" smtClean="0">
                <a:latin typeface="Times New Roman" pitchFamily="18" charset="0"/>
                <a:cs typeface="Times New Roman" pitchFamily="18" charset="0"/>
              </a:rPr>
              <a:t>Chen</a:t>
            </a:r>
            <a:r>
              <a:rPr lang="el-GR" sz="2200" dirty="0" smtClean="0">
                <a:latin typeface="Times New Roman" pitchFamily="18" charset="0"/>
                <a:cs typeface="Times New Roman" pitchFamily="18" charset="0"/>
              </a:rPr>
              <a:t> </a:t>
            </a:r>
            <a:r>
              <a:rPr lang="en-US" sz="2200" i="1" dirty="0" smtClean="0">
                <a:latin typeface="Times New Roman" pitchFamily="18" charset="0"/>
                <a:cs typeface="Times New Roman" pitchFamily="18" charset="0"/>
              </a:rPr>
              <a:t>et al. </a:t>
            </a:r>
            <a:r>
              <a:rPr lang="en-US" sz="2200" dirty="0" smtClean="0">
                <a:latin typeface="Times New Roman" pitchFamily="18" charset="0"/>
                <a:cs typeface="Times New Roman" pitchFamily="18" charset="0"/>
              </a:rPr>
              <a:t>(</a:t>
            </a:r>
            <a:r>
              <a:rPr lang="el-GR" sz="2200" dirty="0" smtClean="0">
                <a:latin typeface="Times New Roman" pitchFamily="18" charset="0"/>
                <a:cs typeface="Times New Roman" pitchFamily="18" charset="0"/>
              </a:rPr>
              <a:t>2</a:t>
            </a:r>
            <a:r>
              <a:rPr lang="en-US" sz="2200" dirty="0" smtClean="0">
                <a:latin typeface="Times New Roman" pitchFamily="18" charset="0"/>
                <a:cs typeface="Times New Roman" pitchFamily="18" charset="0"/>
              </a:rPr>
              <a:t>001</a:t>
            </a:r>
            <a:r>
              <a:rPr lang="el-GR" sz="2200" dirty="0" smtClean="0">
                <a:latin typeface="Times New Roman" pitchFamily="18" charset="0"/>
                <a:cs typeface="Times New Roman" pitchFamily="18" charset="0"/>
              </a:rPr>
              <a:t>)</a:t>
            </a:r>
            <a:r>
              <a:rPr lang="en-US" sz="2200" dirty="0" smtClean="0">
                <a:latin typeface="Times New Roman" pitchFamily="18" charset="0"/>
                <a:cs typeface="Times New Roman" pitchFamily="18" charset="0"/>
              </a:rPr>
              <a:t>: Coordination Mechanism for a Distribution System with One Supplier and </a:t>
            </a:r>
            <a:r>
              <a:rPr lang="en-US" sz="2200" smtClean="0">
                <a:latin typeface="Times New Roman" pitchFamily="18" charset="0"/>
                <a:cs typeface="Times New Roman" pitchFamily="18" charset="0"/>
              </a:rPr>
              <a:t>Multiple Retailers. </a:t>
            </a:r>
            <a:r>
              <a:rPr lang="en-US" sz="2200" i="1" dirty="0" smtClean="0">
                <a:latin typeface="Times New Roman" pitchFamily="18" charset="0"/>
                <a:cs typeface="Times New Roman" pitchFamily="18" charset="0"/>
              </a:rPr>
              <a:t>Management Science</a:t>
            </a:r>
          </a:p>
          <a:p>
            <a:pPr>
              <a:lnSpc>
                <a:spcPct val="150000"/>
              </a:lnSpc>
              <a:buSzPct val="85000"/>
              <a:buFont typeface="Arial" pitchFamily="34" charset="0"/>
              <a:buChar char="•"/>
            </a:pPr>
            <a:r>
              <a:rPr lang="en-US" sz="2200" dirty="0" err="1" smtClean="0">
                <a:latin typeface="Times New Roman" pitchFamily="18" charset="0"/>
                <a:cs typeface="Times New Roman" pitchFamily="18" charset="0"/>
              </a:rPr>
              <a:t>Cakanyildirim</a:t>
            </a:r>
            <a:r>
              <a:rPr lang="en-US" sz="2200" dirty="0" smtClean="0">
                <a:latin typeface="Times New Roman" pitchFamily="18" charset="0"/>
                <a:cs typeface="Times New Roman" pitchFamily="18" charset="0"/>
              </a:rPr>
              <a:t> </a:t>
            </a:r>
            <a:r>
              <a:rPr lang="en-US" sz="2200" i="1" dirty="0" smtClean="0">
                <a:latin typeface="Times New Roman" pitchFamily="18" charset="0"/>
                <a:cs typeface="Times New Roman" pitchFamily="18" charset="0"/>
              </a:rPr>
              <a:t>et al. </a:t>
            </a:r>
            <a:r>
              <a:rPr lang="en-US" sz="2200" dirty="0" smtClean="0">
                <a:latin typeface="Times New Roman" pitchFamily="18" charset="0"/>
                <a:cs typeface="Times New Roman" pitchFamily="18" charset="0"/>
              </a:rPr>
              <a:t>(2012): Contracting and Coordination under Asymmetric Production Cost Information. </a:t>
            </a:r>
            <a:r>
              <a:rPr lang="en-US" sz="2200" i="1" dirty="0" smtClean="0">
                <a:latin typeface="Times New Roman" pitchFamily="18" charset="0"/>
                <a:cs typeface="Times New Roman" pitchFamily="18" charset="0"/>
              </a:rPr>
              <a:t>Production and Operations Management</a:t>
            </a:r>
          </a:p>
          <a:p>
            <a:pPr>
              <a:lnSpc>
                <a:spcPct val="150000"/>
              </a:lnSpc>
              <a:buClrTx/>
              <a:buSzPct val="85000"/>
              <a:buNone/>
            </a:pPr>
            <a:endParaRPr lang="en-US" sz="2000" i="1" dirty="0" smtClean="0">
              <a:latin typeface="Times New Roman" pitchFamily="18" charset="0"/>
              <a:cs typeface="Times New Roman" pitchFamily="18" charset="0"/>
            </a:endParaRPr>
          </a:p>
        </p:txBody>
      </p:sp>
      <p:sp>
        <p:nvSpPr>
          <p:cNvPr id="4" name="3 - Θέση ημερομηνίας"/>
          <p:cNvSpPr>
            <a:spLocks noGrp="1"/>
          </p:cNvSpPr>
          <p:nvPr>
            <p:ph type="dt" sz="half" idx="10"/>
          </p:nvPr>
        </p:nvSpPr>
        <p:spPr>
          <a:xfrm>
            <a:off x="7696200" y="76200"/>
            <a:ext cx="1295400" cy="288925"/>
          </a:xfrm>
        </p:spPr>
        <p:txBody>
          <a:bodyPr/>
          <a:lstStyle/>
          <a:p>
            <a:r>
              <a:rPr lang="el-GR" dirty="0" smtClean="0"/>
              <a:t>           </a:t>
            </a:r>
            <a:fld id="{CAC43C01-A7D2-48B6-9F04-3C2B7BEA6706}" type="datetime1">
              <a:rPr lang="el-GR" smtClean="0">
                <a:latin typeface="Times New Roman" pitchFamily="18" charset="0"/>
                <a:cs typeface="Times New Roman" pitchFamily="18" charset="0"/>
              </a:rPr>
              <a:pPr/>
              <a:t>4/6/2015</a:t>
            </a:fld>
            <a:endParaRPr lang="en-US" dirty="0">
              <a:latin typeface="Times New Roman" pitchFamily="18" charset="0"/>
              <a:cs typeface="Times New Roman" pitchFamily="18" charset="0"/>
            </a:endParaRPr>
          </a:p>
        </p:txBody>
      </p:sp>
      <p:sp>
        <p:nvSpPr>
          <p:cNvPr id="5" name="4 - Θέση αριθμού διαφάνειας"/>
          <p:cNvSpPr>
            <a:spLocks noGrp="1"/>
          </p:cNvSpPr>
          <p:nvPr>
            <p:ph type="sldNum" sz="quarter" idx="12"/>
          </p:nvPr>
        </p:nvSpPr>
        <p:spPr/>
        <p:txBody>
          <a:bodyPr/>
          <a:lstStyle/>
          <a:p>
            <a:fld id="{7975E393-6FAD-47E8-84EB-8529040947E8}" type="slidenum">
              <a:rPr lang="en-US" smtClean="0"/>
              <a:pPr/>
              <a:t>4</a:t>
            </a:fld>
            <a:endParaRPr 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457200"/>
            <a:ext cx="8686800" cy="533400"/>
          </a:xfrm>
        </p:spPr>
        <p:txBody>
          <a:bodyPr>
            <a:normAutofit/>
          </a:bodyPr>
          <a:lstStyle/>
          <a:p>
            <a:pPr algn="ctr"/>
            <a:r>
              <a:rPr lang="en-US" sz="2800" b="1" dirty="0" smtClean="0">
                <a:solidFill>
                  <a:schemeClr val="tx1"/>
                </a:solidFill>
                <a:latin typeface="Times New Roman" pitchFamily="18" charset="0"/>
                <a:cs typeface="Times New Roman" pitchFamily="18" charset="0"/>
              </a:rPr>
              <a:t>Bibliography </a:t>
            </a:r>
            <a:endParaRPr lang="en-US" sz="2800" b="1" dirty="0">
              <a:solidFill>
                <a:schemeClr val="tx1"/>
              </a:solidFill>
              <a:latin typeface="Times New Roman" pitchFamily="18" charset="0"/>
              <a:cs typeface="Times New Roman" pitchFamily="18" charset="0"/>
            </a:endParaRPr>
          </a:p>
        </p:txBody>
      </p:sp>
      <p:sp>
        <p:nvSpPr>
          <p:cNvPr id="3" name="2 - Θέση περιεχομένου"/>
          <p:cNvSpPr>
            <a:spLocks noGrp="1"/>
          </p:cNvSpPr>
          <p:nvPr>
            <p:ph idx="1"/>
          </p:nvPr>
        </p:nvSpPr>
        <p:spPr>
          <a:xfrm>
            <a:off x="228600" y="1142984"/>
            <a:ext cx="8686800" cy="5429288"/>
          </a:xfrm>
        </p:spPr>
        <p:txBody>
          <a:bodyPr>
            <a:noAutofit/>
          </a:bodyPr>
          <a:lstStyle/>
          <a:p>
            <a:pPr>
              <a:buClrTx/>
              <a:buSzPct val="85000"/>
              <a:buFont typeface="Wingdings" pitchFamily="2" charset="2"/>
              <a:buChar char="Ø"/>
            </a:pPr>
            <a:endParaRPr lang="en-US" sz="2000" b="1" dirty="0" smtClean="0">
              <a:solidFill>
                <a:schemeClr val="tx1"/>
              </a:solidFill>
              <a:latin typeface="Times New Roman" pitchFamily="18" charset="0"/>
              <a:cs typeface="Times New Roman" pitchFamily="18" charset="0"/>
            </a:endParaRPr>
          </a:p>
          <a:p>
            <a:pPr>
              <a:lnSpc>
                <a:spcPct val="150000"/>
              </a:lnSpc>
              <a:buClrTx/>
              <a:buSzPct val="85000"/>
              <a:buFont typeface="Wingdings" pitchFamily="2" charset="2"/>
              <a:buChar char="Ø"/>
            </a:pPr>
            <a:r>
              <a:rPr lang="en-US" sz="2200" b="1" dirty="0" smtClean="0">
                <a:solidFill>
                  <a:schemeClr val="tx1"/>
                </a:solidFill>
                <a:latin typeface="Times New Roman" pitchFamily="18" charset="0"/>
                <a:cs typeface="Times New Roman" pitchFamily="18" charset="0"/>
              </a:rPr>
              <a:t>Revelation </a:t>
            </a:r>
            <a:r>
              <a:rPr lang="en-US" sz="2200" b="1" dirty="0" smtClean="0">
                <a:latin typeface="Times New Roman" pitchFamily="18" charset="0"/>
                <a:cs typeface="Times New Roman" pitchFamily="18" charset="0"/>
              </a:rPr>
              <a:t>Principle</a:t>
            </a:r>
          </a:p>
          <a:p>
            <a:pPr>
              <a:lnSpc>
                <a:spcPct val="150000"/>
              </a:lnSpc>
              <a:buSzPct val="85000"/>
              <a:buFont typeface="Arial" pitchFamily="34" charset="0"/>
              <a:buChar char="•"/>
            </a:pPr>
            <a:r>
              <a:rPr lang="en-US" sz="2200" dirty="0" err="1" smtClean="0">
                <a:latin typeface="Times New Roman" pitchFamily="18" charset="0"/>
                <a:cs typeface="Times New Roman" pitchFamily="18" charset="0"/>
              </a:rPr>
              <a:t>Gibbard</a:t>
            </a:r>
            <a:r>
              <a:rPr lang="en-US" sz="2200" dirty="0" smtClean="0">
                <a:latin typeface="Times New Roman" pitchFamily="18" charset="0"/>
                <a:cs typeface="Times New Roman" pitchFamily="18" charset="0"/>
              </a:rPr>
              <a:t> (1973): Manipulation of Voting Schemes: A General Result. </a:t>
            </a:r>
            <a:r>
              <a:rPr lang="en-US" sz="2200" i="1" dirty="0" err="1" smtClean="0">
                <a:latin typeface="Times New Roman" pitchFamily="18" charset="0"/>
                <a:cs typeface="Times New Roman" pitchFamily="18" charset="0"/>
              </a:rPr>
              <a:t>Econometrica</a:t>
            </a:r>
            <a:endParaRPr lang="el-GR" sz="2200" dirty="0" smtClean="0">
              <a:latin typeface="Times New Roman" pitchFamily="18" charset="0"/>
              <a:cs typeface="Times New Roman" pitchFamily="18" charset="0"/>
            </a:endParaRPr>
          </a:p>
          <a:p>
            <a:pPr>
              <a:lnSpc>
                <a:spcPct val="150000"/>
              </a:lnSpc>
              <a:buFont typeface="Arial" pitchFamily="34" charset="0"/>
              <a:buChar char="•"/>
            </a:pPr>
            <a:r>
              <a:rPr lang="en-US" sz="2200" dirty="0" smtClean="0">
                <a:latin typeface="Times New Roman" pitchFamily="18" charset="0"/>
                <a:cs typeface="Times New Roman" pitchFamily="18" charset="0"/>
              </a:rPr>
              <a:t>Myerson (1979): Incentive-Compatibility and the Bargaining Problem. </a:t>
            </a:r>
            <a:r>
              <a:rPr lang="en-US" sz="2200" i="1" dirty="0" err="1" smtClean="0">
                <a:latin typeface="Times New Roman" pitchFamily="18" charset="0"/>
                <a:cs typeface="Times New Roman" pitchFamily="18" charset="0"/>
              </a:rPr>
              <a:t>Econometrica</a:t>
            </a:r>
            <a:endParaRPr lang="el-GR" sz="2200" i="1" dirty="0" smtClean="0">
              <a:latin typeface="Times New Roman" pitchFamily="18" charset="0"/>
              <a:cs typeface="Times New Roman" pitchFamily="18" charset="0"/>
            </a:endParaRPr>
          </a:p>
          <a:p>
            <a:pPr>
              <a:lnSpc>
                <a:spcPct val="150000"/>
              </a:lnSpc>
              <a:buFont typeface="Arial" pitchFamily="34" charset="0"/>
              <a:buChar char="•"/>
            </a:pPr>
            <a:r>
              <a:rPr lang="en-US" sz="2200" dirty="0" smtClean="0">
                <a:latin typeface="Times New Roman" pitchFamily="18" charset="0"/>
                <a:cs typeface="Times New Roman" pitchFamily="18" charset="0"/>
              </a:rPr>
              <a:t>Myerson (1982): Optimal Coordination Mechanisms in Generalized Principal – Agent Problems. </a:t>
            </a:r>
            <a:r>
              <a:rPr lang="en-US" sz="2200" i="1" dirty="0" smtClean="0">
                <a:latin typeface="Times New Roman" pitchFamily="18" charset="0"/>
                <a:cs typeface="Times New Roman" pitchFamily="18" charset="0"/>
              </a:rPr>
              <a:t>Journal of Mathematical Economics</a:t>
            </a:r>
          </a:p>
        </p:txBody>
      </p:sp>
      <p:sp>
        <p:nvSpPr>
          <p:cNvPr id="4" name="3 - Θέση ημερομηνίας"/>
          <p:cNvSpPr>
            <a:spLocks noGrp="1"/>
          </p:cNvSpPr>
          <p:nvPr>
            <p:ph type="dt" sz="half" idx="10"/>
          </p:nvPr>
        </p:nvSpPr>
        <p:spPr>
          <a:xfrm>
            <a:off x="7696200" y="76200"/>
            <a:ext cx="1295400" cy="288925"/>
          </a:xfrm>
        </p:spPr>
        <p:txBody>
          <a:bodyPr/>
          <a:lstStyle/>
          <a:p>
            <a:r>
              <a:rPr lang="el-GR" dirty="0" smtClean="0"/>
              <a:t>           </a:t>
            </a:r>
            <a:fld id="{CAC43C01-A7D2-48B6-9F04-3C2B7BEA6706}" type="datetime1">
              <a:rPr lang="el-GR" smtClean="0">
                <a:latin typeface="Times New Roman" pitchFamily="18" charset="0"/>
                <a:cs typeface="Times New Roman" pitchFamily="18" charset="0"/>
              </a:rPr>
              <a:pPr/>
              <a:t>4/6/2015</a:t>
            </a:fld>
            <a:endParaRPr lang="en-US" dirty="0">
              <a:latin typeface="Times New Roman" pitchFamily="18" charset="0"/>
              <a:cs typeface="Times New Roman" pitchFamily="18" charset="0"/>
            </a:endParaRPr>
          </a:p>
        </p:txBody>
      </p:sp>
      <p:sp>
        <p:nvSpPr>
          <p:cNvPr id="5" name="4 - Θέση αριθμού διαφάνειας"/>
          <p:cNvSpPr>
            <a:spLocks noGrp="1"/>
          </p:cNvSpPr>
          <p:nvPr>
            <p:ph type="sldNum" sz="quarter" idx="12"/>
          </p:nvPr>
        </p:nvSpPr>
        <p:spPr/>
        <p:txBody>
          <a:bodyPr/>
          <a:lstStyle/>
          <a:p>
            <a:fld id="{7975E393-6FAD-47E8-84EB-8529040947E8}" type="slidenum">
              <a:rPr lang="en-US" smtClean="0"/>
              <a:pPr/>
              <a:t>5</a:t>
            </a:fld>
            <a:endParaRPr 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457200"/>
            <a:ext cx="8686800" cy="533400"/>
          </a:xfrm>
        </p:spPr>
        <p:txBody>
          <a:bodyPr>
            <a:normAutofit/>
          </a:bodyPr>
          <a:lstStyle/>
          <a:p>
            <a:pPr algn="ctr"/>
            <a:r>
              <a:rPr lang="en-US" sz="2800" b="1" dirty="0" smtClean="0">
                <a:solidFill>
                  <a:schemeClr val="tx1"/>
                </a:solidFill>
                <a:latin typeface="Times New Roman" pitchFamily="18" charset="0"/>
                <a:cs typeface="Times New Roman" pitchFamily="18" charset="0"/>
              </a:rPr>
              <a:t>Corbett and De Groote (2000)</a:t>
            </a:r>
            <a:endParaRPr lang="en-US" sz="2800" b="1" dirty="0">
              <a:solidFill>
                <a:schemeClr val="tx1"/>
              </a:solidFill>
              <a:latin typeface="Times New Roman" pitchFamily="18" charset="0"/>
              <a:cs typeface="Times New Roman" pitchFamily="18" charset="0"/>
            </a:endParaRPr>
          </a:p>
        </p:txBody>
      </p:sp>
      <p:sp>
        <p:nvSpPr>
          <p:cNvPr id="3" name="2 - Θέση περιεχομένου"/>
          <p:cNvSpPr>
            <a:spLocks noGrp="1"/>
          </p:cNvSpPr>
          <p:nvPr>
            <p:ph idx="1"/>
          </p:nvPr>
        </p:nvSpPr>
        <p:spPr>
          <a:xfrm>
            <a:off x="228600" y="1071546"/>
            <a:ext cx="8686800" cy="5500726"/>
          </a:xfrm>
        </p:spPr>
        <p:txBody>
          <a:bodyPr>
            <a:noAutofit/>
          </a:bodyPr>
          <a:lstStyle/>
          <a:p>
            <a:pPr>
              <a:buClrTx/>
              <a:buSzPct val="85000"/>
              <a:buFont typeface="Wingdings" pitchFamily="2" charset="2"/>
              <a:buChar char="Ø"/>
            </a:pPr>
            <a:endParaRPr lang="en-GB" sz="2200" dirty="0" smtClean="0">
              <a:latin typeface="Times New Roman" pitchFamily="18" charset="0"/>
              <a:cs typeface="Times New Roman" pitchFamily="18" charset="0"/>
            </a:endParaRPr>
          </a:p>
          <a:p>
            <a:pPr>
              <a:lnSpc>
                <a:spcPct val="150000"/>
              </a:lnSpc>
              <a:buClrTx/>
              <a:buSzPct val="85000"/>
              <a:buFont typeface="Wingdings" pitchFamily="2" charset="2"/>
              <a:buChar char="Ø"/>
            </a:pPr>
            <a:r>
              <a:rPr lang="en-GB" sz="2200" dirty="0" smtClean="0">
                <a:latin typeface="Times New Roman" pitchFamily="18" charset="0"/>
                <a:cs typeface="Times New Roman" pitchFamily="18" charset="0"/>
              </a:rPr>
              <a:t>2-node supply chain</a:t>
            </a:r>
            <a:r>
              <a:rPr lang="en-US" sz="2200" dirty="0" smtClean="0">
                <a:latin typeface="Times New Roman" pitchFamily="18" charset="0"/>
                <a:cs typeface="Times New Roman" pitchFamily="18" charset="0"/>
              </a:rPr>
              <a:t>,</a:t>
            </a:r>
            <a:r>
              <a:rPr lang="en-GB" sz="2200" dirty="0" smtClean="0">
                <a:latin typeface="Times New Roman" pitchFamily="18" charset="0"/>
                <a:cs typeface="Times New Roman" pitchFamily="18" charset="0"/>
              </a:rPr>
              <a:t> in which a single product is traded</a:t>
            </a:r>
            <a:endParaRPr lang="en-US" sz="2200" dirty="0" smtClean="0">
              <a:latin typeface="Times New Roman" pitchFamily="18" charset="0"/>
              <a:cs typeface="Times New Roman" pitchFamily="18" charset="0"/>
            </a:endParaRPr>
          </a:p>
          <a:p>
            <a:pPr>
              <a:lnSpc>
                <a:spcPct val="150000"/>
              </a:lnSpc>
              <a:buClrTx/>
              <a:buSzPct val="85000"/>
              <a:buFont typeface="Wingdings" pitchFamily="2" charset="2"/>
              <a:buChar char="Ø"/>
            </a:pPr>
            <a:r>
              <a:rPr lang="en-US" sz="2200" b="1" dirty="0" smtClean="0">
                <a:latin typeface="Times New Roman" pitchFamily="18" charset="0"/>
                <a:cs typeface="Times New Roman" pitchFamily="18" charset="0"/>
              </a:rPr>
              <a:t>Asymmetric Information: </a:t>
            </a:r>
          </a:p>
          <a:p>
            <a:pPr lvl="1">
              <a:lnSpc>
                <a:spcPct val="150000"/>
              </a:lnSpc>
              <a:buClr>
                <a:schemeClr val="accent3"/>
              </a:buClr>
              <a:buFont typeface="Arial" pitchFamily="34" charset="0"/>
              <a:buChar char="•"/>
            </a:pPr>
            <a:r>
              <a:rPr lang="en-US" sz="2200" dirty="0" smtClean="0">
                <a:latin typeface="Times New Roman" pitchFamily="18" charset="0"/>
                <a:cs typeface="Times New Roman" pitchFamily="18" charset="0"/>
              </a:rPr>
              <a:t>The supplier does not know the retailer’s holding cost (cost function), but assumes a prior distribution over a continuous range</a:t>
            </a:r>
          </a:p>
          <a:p>
            <a:pPr>
              <a:lnSpc>
                <a:spcPct val="150000"/>
              </a:lnSpc>
              <a:buClrTx/>
              <a:buSzPct val="85000"/>
              <a:buFont typeface="Wingdings" pitchFamily="2" charset="2"/>
              <a:buChar char="Ø"/>
            </a:pPr>
            <a:r>
              <a:rPr lang="en-US" sz="2200" dirty="0" smtClean="0">
                <a:latin typeface="Times New Roman" pitchFamily="18" charset="0"/>
                <a:cs typeface="Times New Roman" pitchFamily="18" charset="0"/>
              </a:rPr>
              <a:t>In our work, we consider a model with discrete values of  holding cost   in order to:</a:t>
            </a:r>
          </a:p>
          <a:p>
            <a:pPr lvl="1">
              <a:lnSpc>
                <a:spcPct val="150000"/>
              </a:lnSpc>
              <a:buClr>
                <a:schemeClr val="accent3"/>
              </a:buClr>
              <a:buFont typeface="Arial" pitchFamily="34" charset="0"/>
              <a:buChar char="•"/>
            </a:pPr>
            <a:r>
              <a:rPr lang="en-US" sz="2200" dirty="0" smtClean="0">
                <a:latin typeface="Times New Roman" pitchFamily="18" charset="0"/>
                <a:cs typeface="Times New Roman" pitchFamily="18" charset="0"/>
              </a:rPr>
              <a:t>gain insights on the effect of discrete inventory holding cost values</a:t>
            </a:r>
          </a:p>
          <a:p>
            <a:pPr lvl="1">
              <a:lnSpc>
                <a:spcPct val="150000"/>
              </a:lnSpc>
              <a:buClr>
                <a:schemeClr val="accent3"/>
              </a:buClr>
              <a:buFont typeface="Arial" pitchFamily="34" charset="0"/>
              <a:buChar char="•"/>
            </a:pPr>
            <a:r>
              <a:rPr lang="en-US" sz="2200" dirty="0" smtClean="0">
                <a:latin typeface="Times New Roman" pitchFamily="18" charset="0"/>
                <a:cs typeface="Times New Roman" pitchFamily="18" charset="0"/>
              </a:rPr>
              <a:t>further investigate a case applicable in practice</a:t>
            </a:r>
          </a:p>
        </p:txBody>
      </p:sp>
      <p:sp>
        <p:nvSpPr>
          <p:cNvPr id="4" name="3 - Θέση ημερομηνίας"/>
          <p:cNvSpPr>
            <a:spLocks noGrp="1"/>
          </p:cNvSpPr>
          <p:nvPr>
            <p:ph type="dt" sz="half" idx="10"/>
          </p:nvPr>
        </p:nvSpPr>
        <p:spPr>
          <a:xfrm>
            <a:off x="7696200" y="76200"/>
            <a:ext cx="1295400" cy="288925"/>
          </a:xfrm>
        </p:spPr>
        <p:txBody>
          <a:bodyPr/>
          <a:lstStyle/>
          <a:p>
            <a:r>
              <a:rPr lang="el-GR" dirty="0" smtClean="0"/>
              <a:t>           </a:t>
            </a:r>
            <a:fld id="{CAC43C01-A7D2-48B6-9F04-3C2B7BEA6706}" type="datetime1">
              <a:rPr lang="el-GR" smtClean="0">
                <a:latin typeface="Times New Roman" pitchFamily="18" charset="0"/>
                <a:cs typeface="Times New Roman" pitchFamily="18" charset="0"/>
              </a:rPr>
              <a:pPr/>
              <a:t>4/6/2015</a:t>
            </a:fld>
            <a:endParaRPr lang="en-US" dirty="0">
              <a:latin typeface="Times New Roman" pitchFamily="18" charset="0"/>
              <a:cs typeface="Times New Roman" pitchFamily="18" charset="0"/>
            </a:endParaRPr>
          </a:p>
        </p:txBody>
      </p:sp>
      <p:sp>
        <p:nvSpPr>
          <p:cNvPr id="5" name="4 - Θέση αριθμού διαφάνειας"/>
          <p:cNvSpPr>
            <a:spLocks noGrp="1"/>
          </p:cNvSpPr>
          <p:nvPr>
            <p:ph type="sldNum" sz="quarter" idx="12"/>
          </p:nvPr>
        </p:nvSpPr>
        <p:spPr/>
        <p:txBody>
          <a:bodyPr/>
          <a:lstStyle/>
          <a:p>
            <a:fld id="{7975E393-6FAD-47E8-84EB-8529040947E8}" type="slidenum">
              <a:rPr lang="en-US" smtClean="0"/>
              <a:pPr/>
              <a:t>6</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457200"/>
            <a:ext cx="8686800" cy="533400"/>
          </a:xfrm>
        </p:spPr>
        <p:txBody>
          <a:bodyPr>
            <a:normAutofit/>
          </a:bodyPr>
          <a:lstStyle/>
          <a:p>
            <a:pPr algn="ctr"/>
            <a:r>
              <a:rPr lang="en-US" sz="2800" b="1" dirty="0" smtClean="0">
                <a:solidFill>
                  <a:schemeClr val="tx1"/>
                </a:solidFill>
                <a:latin typeface="Times New Roman" pitchFamily="18" charset="0"/>
                <a:cs typeface="Times New Roman" pitchFamily="18" charset="0"/>
              </a:rPr>
              <a:t>Model A</a:t>
            </a:r>
            <a:endParaRPr lang="en-US" sz="2800" b="1" dirty="0">
              <a:solidFill>
                <a:schemeClr val="tx1"/>
              </a:solidFill>
              <a:latin typeface="Times New Roman" pitchFamily="18" charset="0"/>
              <a:cs typeface="Times New Roman" pitchFamily="18" charset="0"/>
            </a:endParaRPr>
          </a:p>
        </p:txBody>
      </p:sp>
      <p:sp>
        <p:nvSpPr>
          <p:cNvPr id="3" name="2 - Θέση περιεχομένου"/>
          <p:cNvSpPr>
            <a:spLocks noGrp="1"/>
          </p:cNvSpPr>
          <p:nvPr>
            <p:ph idx="1"/>
          </p:nvPr>
        </p:nvSpPr>
        <p:spPr>
          <a:xfrm>
            <a:off x="228600" y="1071546"/>
            <a:ext cx="8686800" cy="5500726"/>
          </a:xfrm>
        </p:spPr>
        <p:txBody>
          <a:bodyPr>
            <a:noAutofit/>
          </a:bodyPr>
          <a:lstStyle/>
          <a:p>
            <a:pPr>
              <a:lnSpc>
                <a:spcPct val="150000"/>
              </a:lnSpc>
              <a:buClrTx/>
              <a:buSzPct val="85000"/>
              <a:buFont typeface="Wingdings" pitchFamily="2" charset="2"/>
              <a:buChar char="Ø"/>
            </a:pPr>
            <a:endParaRPr lang="en-GB" sz="2000" dirty="0" smtClean="0">
              <a:latin typeface="Times New Roman" pitchFamily="18" charset="0"/>
              <a:cs typeface="Times New Roman" pitchFamily="18" charset="0"/>
            </a:endParaRPr>
          </a:p>
          <a:p>
            <a:pPr>
              <a:lnSpc>
                <a:spcPct val="150000"/>
              </a:lnSpc>
              <a:buClrTx/>
              <a:buSzPct val="85000"/>
              <a:buFont typeface="Wingdings" pitchFamily="2" charset="2"/>
              <a:buChar char="Ø"/>
            </a:pPr>
            <a:r>
              <a:rPr lang="en-GB" sz="2100" dirty="0" smtClean="0">
                <a:latin typeface="Times New Roman" pitchFamily="18" charset="0"/>
                <a:cs typeface="Times New Roman" pitchFamily="18" charset="0"/>
              </a:rPr>
              <a:t>2-nodes supply chain (</a:t>
            </a:r>
            <a:r>
              <a:rPr lang="en-US" sz="2100" dirty="0" smtClean="0">
                <a:latin typeface="Times New Roman" pitchFamily="18" charset="0"/>
                <a:cs typeface="Times New Roman" pitchFamily="18" charset="0"/>
              </a:rPr>
              <a:t>Supplier</a:t>
            </a:r>
            <a:r>
              <a:rPr lang="en-GB" sz="2100" dirty="0" smtClean="0">
                <a:latin typeface="Times New Roman" pitchFamily="18" charset="0"/>
                <a:cs typeface="Times New Roman" pitchFamily="18" charset="0"/>
              </a:rPr>
              <a:t>-</a:t>
            </a:r>
            <a:r>
              <a:rPr lang="en-US" sz="2100" dirty="0" smtClean="0">
                <a:latin typeface="Times New Roman" pitchFamily="18" charset="0"/>
                <a:cs typeface="Times New Roman" pitchFamily="18" charset="0"/>
              </a:rPr>
              <a:t>Retailer), in</a:t>
            </a:r>
            <a:r>
              <a:rPr lang="en-GB" sz="2100" dirty="0" smtClean="0">
                <a:latin typeface="Times New Roman" pitchFamily="18" charset="0"/>
                <a:cs typeface="Times New Roman" pitchFamily="18" charset="0"/>
              </a:rPr>
              <a:t> which a single product is traded</a:t>
            </a:r>
            <a:endParaRPr lang="en-US" sz="2100" dirty="0" smtClean="0">
              <a:latin typeface="Times New Roman" pitchFamily="18" charset="0"/>
              <a:cs typeface="Times New Roman" pitchFamily="18" charset="0"/>
            </a:endParaRPr>
          </a:p>
          <a:p>
            <a:pPr algn="ctr">
              <a:lnSpc>
                <a:spcPct val="150000"/>
              </a:lnSpc>
              <a:buClrTx/>
              <a:buSzPct val="85000"/>
              <a:buNone/>
            </a:pPr>
            <a:r>
              <a:rPr lang="en-US" sz="2100" b="1" u="sng" dirty="0" smtClean="0">
                <a:latin typeface="Times New Roman" pitchFamily="18" charset="0"/>
                <a:cs typeface="Times New Roman" pitchFamily="18" charset="0"/>
              </a:rPr>
              <a:t>Retailer </a:t>
            </a:r>
            <a:r>
              <a:rPr lang="el-GR" sz="2100" b="1" u="sng" dirty="0" smtClean="0">
                <a:latin typeface="Times New Roman" pitchFamily="18" charset="0"/>
                <a:cs typeface="Times New Roman" pitchFamily="18" charset="0"/>
              </a:rPr>
              <a:t>(</a:t>
            </a:r>
            <a:r>
              <a:rPr lang="en-US" sz="2100" b="1" u="sng" dirty="0" smtClean="0">
                <a:latin typeface="Times New Roman" pitchFamily="18" charset="0"/>
                <a:cs typeface="Times New Roman" pitchFamily="18" charset="0"/>
              </a:rPr>
              <a:t>R</a:t>
            </a:r>
            <a:r>
              <a:rPr lang="el-GR" sz="2100" b="1" u="sng" dirty="0" smtClean="0">
                <a:latin typeface="Times New Roman" pitchFamily="18" charset="0"/>
                <a:cs typeface="Times New Roman" pitchFamily="18" charset="0"/>
              </a:rPr>
              <a:t>)</a:t>
            </a:r>
            <a:endParaRPr lang="en-US" sz="2100" b="1" u="sng" dirty="0" smtClean="0">
              <a:latin typeface="Times New Roman" pitchFamily="18" charset="0"/>
              <a:cs typeface="Times New Roman" pitchFamily="18" charset="0"/>
            </a:endParaRPr>
          </a:p>
          <a:p>
            <a:pPr>
              <a:lnSpc>
                <a:spcPct val="150000"/>
              </a:lnSpc>
              <a:buSzPct val="85000"/>
              <a:buFont typeface="Arial" pitchFamily="34" charset="0"/>
              <a:buChar char="•"/>
            </a:pPr>
            <a:r>
              <a:rPr lang="en-US" sz="2100" dirty="0" smtClean="0">
                <a:latin typeface="Times New Roman" pitchFamily="18" charset="0"/>
                <a:cs typeface="Times New Roman" pitchFamily="18" charset="0"/>
              </a:rPr>
              <a:t>Setup cost: </a:t>
            </a:r>
            <a:r>
              <a:rPr lang="en-GB" sz="2100" dirty="0" smtClean="0"/>
              <a:t>K</a:t>
            </a:r>
            <a:r>
              <a:rPr lang="en-GB" sz="2100" baseline="-25000" dirty="0" smtClean="0"/>
              <a:t>R</a:t>
            </a:r>
            <a:r>
              <a:rPr lang="el-GR" sz="2100" dirty="0" smtClean="0">
                <a:latin typeface="Times New Roman" pitchFamily="18" charset="0"/>
                <a:cs typeface="Times New Roman" pitchFamily="18" charset="0"/>
              </a:rPr>
              <a:t> </a:t>
            </a:r>
            <a:endParaRPr lang="en-US" sz="2100" dirty="0" smtClean="0">
              <a:latin typeface="Times New Roman" pitchFamily="18" charset="0"/>
              <a:cs typeface="Times New Roman" pitchFamily="18" charset="0"/>
            </a:endParaRPr>
          </a:p>
          <a:p>
            <a:pPr>
              <a:buClrTx/>
              <a:buSzPct val="85000"/>
              <a:buNone/>
            </a:pPr>
            <a:r>
              <a:rPr lang="en-US" sz="2100" dirty="0" smtClean="0">
                <a:latin typeface="Times New Roman" pitchFamily="18" charset="0"/>
                <a:cs typeface="Times New Roman" pitchFamily="18" charset="0"/>
              </a:rPr>
              <a:t> 				</a:t>
            </a:r>
            <a:r>
              <a:rPr lang="en-GB" sz="2100" dirty="0" smtClean="0"/>
              <a:t> H</a:t>
            </a:r>
            <a:r>
              <a:rPr lang="en-US" sz="2100" baseline="-25000" dirty="0" smtClean="0"/>
              <a:t>L</a:t>
            </a:r>
            <a:r>
              <a:rPr lang="el-GR" sz="2100" dirty="0" smtClean="0">
                <a:latin typeface="Times New Roman" pitchFamily="18" charset="0"/>
                <a:cs typeface="Times New Roman" pitchFamily="18" charset="0"/>
              </a:rPr>
              <a:t>, </a:t>
            </a:r>
            <a:r>
              <a:rPr lang="en-US" sz="2100" dirty="0" smtClean="0">
                <a:latin typeface="Times New Roman" pitchFamily="18" charset="0"/>
                <a:cs typeface="Times New Roman" pitchFamily="18" charset="0"/>
              </a:rPr>
              <a:t>with probability p</a:t>
            </a:r>
          </a:p>
          <a:p>
            <a:pPr>
              <a:buSzPct val="85000"/>
              <a:buFont typeface="Arial" pitchFamily="34" charset="0"/>
              <a:buChar char="•"/>
            </a:pPr>
            <a:r>
              <a:rPr lang="en-US" sz="2100" dirty="0" smtClean="0">
                <a:latin typeface="Times New Roman" pitchFamily="18" charset="0"/>
                <a:cs typeface="Times New Roman" pitchFamily="18" charset="0"/>
              </a:rPr>
              <a:t> Holding cost: </a:t>
            </a:r>
            <a:r>
              <a:rPr lang="en-GB" sz="2100" dirty="0" smtClean="0"/>
              <a:t>H</a:t>
            </a:r>
            <a:r>
              <a:rPr lang="en-GB" sz="2100" baseline="-25000" dirty="0" smtClean="0"/>
              <a:t>R</a:t>
            </a:r>
            <a:r>
              <a:rPr lang="en-US" sz="2100" dirty="0" smtClean="0">
                <a:latin typeface="Times New Roman" pitchFamily="18" charset="0"/>
                <a:cs typeface="Times New Roman" pitchFamily="18" charset="0"/>
              </a:rPr>
              <a:t> = 	 </a:t>
            </a:r>
          </a:p>
          <a:p>
            <a:pPr>
              <a:buClrTx/>
              <a:buSzPct val="85000"/>
              <a:buNone/>
            </a:pPr>
            <a:r>
              <a:rPr lang="en-US" sz="2100" dirty="0" smtClean="0">
                <a:latin typeface="Times New Roman" pitchFamily="18" charset="0"/>
                <a:cs typeface="Times New Roman" pitchFamily="18" charset="0"/>
              </a:rPr>
              <a:t>				 </a:t>
            </a:r>
            <a:r>
              <a:rPr lang="en-GB" sz="2100" dirty="0" smtClean="0"/>
              <a:t>H</a:t>
            </a:r>
            <a:r>
              <a:rPr lang="en-US" sz="2100" baseline="-25000" dirty="0" smtClean="0"/>
              <a:t>H</a:t>
            </a:r>
            <a:r>
              <a:rPr lang="el-GR" sz="2100" dirty="0" smtClean="0">
                <a:latin typeface="Times New Roman" pitchFamily="18" charset="0"/>
                <a:cs typeface="Times New Roman" pitchFamily="18" charset="0"/>
              </a:rPr>
              <a:t>, </a:t>
            </a:r>
            <a:r>
              <a:rPr lang="en-US" sz="2100" dirty="0" smtClean="0">
                <a:latin typeface="Times New Roman" pitchFamily="18" charset="0"/>
                <a:cs typeface="Times New Roman" pitchFamily="18" charset="0"/>
              </a:rPr>
              <a:t>with probability 1-p</a:t>
            </a:r>
          </a:p>
          <a:p>
            <a:pPr>
              <a:lnSpc>
                <a:spcPct val="150000"/>
              </a:lnSpc>
              <a:buSzPct val="85000"/>
              <a:buFont typeface="Arial" pitchFamily="34" charset="0"/>
              <a:buChar char="•"/>
            </a:pPr>
            <a:r>
              <a:rPr lang="en-US" sz="2100" dirty="0" smtClean="0">
                <a:latin typeface="Times New Roman" pitchFamily="18" charset="0"/>
                <a:cs typeface="Times New Roman" pitchFamily="18" charset="0"/>
              </a:rPr>
              <a:t>Policy: Economic Order Quantity: </a:t>
            </a:r>
            <a:r>
              <a:rPr lang="en-GB" sz="2100" dirty="0" smtClean="0"/>
              <a:t>Q</a:t>
            </a:r>
            <a:endParaRPr lang="en-US" sz="2100" dirty="0" smtClean="0">
              <a:latin typeface="Times New Roman" pitchFamily="18" charset="0"/>
              <a:cs typeface="Times New Roman" pitchFamily="18" charset="0"/>
            </a:endParaRPr>
          </a:p>
          <a:p>
            <a:pPr algn="ctr">
              <a:lnSpc>
                <a:spcPct val="150000"/>
              </a:lnSpc>
              <a:buSzPct val="85000"/>
              <a:buNone/>
            </a:pPr>
            <a:r>
              <a:rPr lang="en-US" sz="2100" b="1" u="sng" dirty="0" smtClean="0">
                <a:latin typeface="Times New Roman" pitchFamily="18" charset="0"/>
                <a:cs typeface="Times New Roman" pitchFamily="18" charset="0"/>
              </a:rPr>
              <a:t>Supplier </a:t>
            </a:r>
            <a:r>
              <a:rPr lang="el-GR" sz="2100" b="1" u="sng" dirty="0" smtClean="0">
                <a:latin typeface="Times New Roman" pitchFamily="18" charset="0"/>
                <a:cs typeface="Times New Roman" pitchFamily="18" charset="0"/>
              </a:rPr>
              <a:t>(</a:t>
            </a:r>
            <a:r>
              <a:rPr lang="en-US" sz="2100" b="1" u="sng" dirty="0" smtClean="0">
                <a:latin typeface="Times New Roman" pitchFamily="18" charset="0"/>
                <a:cs typeface="Times New Roman" pitchFamily="18" charset="0"/>
              </a:rPr>
              <a:t>S</a:t>
            </a:r>
            <a:r>
              <a:rPr lang="el-GR" sz="2100" b="1" u="sng" dirty="0" smtClean="0">
                <a:latin typeface="Times New Roman" pitchFamily="18" charset="0"/>
                <a:cs typeface="Times New Roman" pitchFamily="18" charset="0"/>
              </a:rPr>
              <a:t>)</a:t>
            </a:r>
            <a:r>
              <a:rPr lang="en-US" sz="2100" b="1" u="sng" dirty="0" smtClean="0">
                <a:latin typeface="Times New Roman" pitchFamily="18" charset="0"/>
                <a:cs typeface="Times New Roman" pitchFamily="18" charset="0"/>
              </a:rPr>
              <a:t> </a:t>
            </a:r>
          </a:p>
          <a:p>
            <a:pPr>
              <a:lnSpc>
                <a:spcPct val="150000"/>
              </a:lnSpc>
              <a:buSzPct val="85000"/>
              <a:buFont typeface="Arial" pitchFamily="34" charset="0"/>
              <a:buChar char="•"/>
            </a:pPr>
            <a:r>
              <a:rPr lang="en-US" sz="2100" dirty="0" smtClean="0">
                <a:latin typeface="Times New Roman" pitchFamily="18" charset="0"/>
                <a:cs typeface="Times New Roman" pitchFamily="18" charset="0"/>
              </a:rPr>
              <a:t>Setup cost: </a:t>
            </a:r>
            <a:r>
              <a:rPr lang="en-GB" sz="2100" dirty="0" smtClean="0"/>
              <a:t>K</a:t>
            </a:r>
            <a:r>
              <a:rPr lang="en-GB" sz="2100" baseline="-25000" dirty="0" smtClean="0"/>
              <a:t>S</a:t>
            </a:r>
            <a:endParaRPr lang="en-US" sz="2100" dirty="0" smtClean="0">
              <a:latin typeface="Times New Roman" pitchFamily="18" charset="0"/>
              <a:cs typeface="Times New Roman" pitchFamily="18" charset="0"/>
            </a:endParaRPr>
          </a:p>
          <a:p>
            <a:pPr>
              <a:lnSpc>
                <a:spcPct val="150000"/>
              </a:lnSpc>
              <a:buSzPct val="85000"/>
              <a:buFont typeface="Arial" pitchFamily="34" charset="0"/>
              <a:buChar char="•"/>
            </a:pPr>
            <a:r>
              <a:rPr lang="en-US" sz="2100" dirty="0" smtClean="0">
                <a:latin typeface="Times New Roman" pitchFamily="18" charset="0"/>
                <a:cs typeface="Times New Roman" pitchFamily="18" charset="0"/>
              </a:rPr>
              <a:t>Policy: lot for lot</a:t>
            </a:r>
          </a:p>
          <a:p>
            <a:pPr>
              <a:lnSpc>
                <a:spcPct val="150000"/>
              </a:lnSpc>
              <a:buClrTx/>
              <a:buSzPct val="85000"/>
              <a:buFont typeface="Wingdings" pitchFamily="2" charset="2"/>
              <a:buChar char="Ø"/>
            </a:pPr>
            <a:endParaRPr lang="en-US" sz="1100" dirty="0" smtClean="0">
              <a:latin typeface="Times New Roman" pitchFamily="18" charset="0"/>
              <a:cs typeface="Times New Roman" pitchFamily="18" charset="0"/>
            </a:endParaRPr>
          </a:p>
          <a:p>
            <a:pPr>
              <a:lnSpc>
                <a:spcPct val="150000"/>
              </a:lnSpc>
              <a:buClrTx/>
              <a:buSzPct val="85000"/>
              <a:buNone/>
            </a:pPr>
            <a:endParaRPr lang="el-GR" sz="2000" dirty="0" smtClean="0">
              <a:latin typeface="Times New Roman" pitchFamily="18" charset="0"/>
              <a:cs typeface="Times New Roman" pitchFamily="18" charset="0"/>
            </a:endParaRPr>
          </a:p>
          <a:p>
            <a:pPr>
              <a:lnSpc>
                <a:spcPct val="150000"/>
              </a:lnSpc>
              <a:buClrTx/>
              <a:buSzPct val="85000"/>
              <a:buNone/>
            </a:pPr>
            <a:endParaRPr lang="el-GR" sz="2000" b="1" u="sng" dirty="0" smtClean="0">
              <a:latin typeface="Times New Roman" pitchFamily="18" charset="0"/>
              <a:cs typeface="Times New Roman" pitchFamily="18" charset="0"/>
            </a:endParaRPr>
          </a:p>
        </p:txBody>
      </p:sp>
      <p:sp>
        <p:nvSpPr>
          <p:cNvPr id="4" name="3 - Θέση ημερομηνίας"/>
          <p:cNvSpPr>
            <a:spLocks noGrp="1"/>
          </p:cNvSpPr>
          <p:nvPr>
            <p:ph type="dt" sz="half" idx="10"/>
          </p:nvPr>
        </p:nvSpPr>
        <p:spPr>
          <a:xfrm>
            <a:off x="7696200" y="76200"/>
            <a:ext cx="1295400" cy="288925"/>
          </a:xfrm>
        </p:spPr>
        <p:txBody>
          <a:bodyPr/>
          <a:lstStyle/>
          <a:p>
            <a:r>
              <a:rPr lang="el-GR" dirty="0" smtClean="0"/>
              <a:t>           </a:t>
            </a:r>
            <a:fld id="{CAC43C01-A7D2-48B6-9F04-3C2B7BEA6706}" type="datetime1">
              <a:rPr lang="el-GR" smtClean="0">
                <a:latin typeface="Times New Roman" pitchFamily="18" charset="0"/>
                <a:cs typeface="Times New Roman" pitchFamily="18" charset="0"/>
              </a:rPr>
              <a:pPr/>
              <a:t>4/6/2015</a:t>
            </a:fld>
            <a:endParaRPr lang="en-US" dirty="0">
              <a:latin typeface="Times New Roman" pitchFamily="18" charset="0"/>
              <a:cs typeface="Times New Roman" pitchFamily="18" charset="0"/>
            </a:endParaRPr>
          </a:p>
        </p:txBody>
      </p:sp>
      <p:sp>
        <p:nvSpPr>
          <p:cNvPr id="5" name="4 - Θέση αριθμού διαφάνειας"/>
          <p:cNvSpPr>
            <a:spLocks noGrp="1"/>
          </p:cNvSpPr>
          <p:nvPr>
            <p:ph type="sldNum" sz="quarter" idx="12"/>
          </p:nvPr>
        </p:nvSpPr>
        <p:spPr/>
        <p:txBody>
          <a:bodyPr/>
          <a:lstStyle/>
          <a:p>
            <a:fld id="{7975E393-6FAD-47E8-84EB-8529040947E8}" type="slidenum">
              <a:rPr lang="en-US" smtClean="0"/>
              <a:pPr/>
              <a:t>7</a:t>
            </a:fld>
            <a:endParaRPr lang="en-US" dirty="0"/>
          </a:p>
        </p:txBody>
      </p:sp>
      <p:sp>
        <p:nvSpPr>
          <p:cNvPr id="6" name="22 - Αριστερό άγκιστρο"/>
          <p:cNvSpPr/>
          <p:nvPr/>
        </p:nvSpPr>
        <p:spPr>
          <a:xfrm>
            <a:off x="2820364" y="3391858"/>
            <a:ext cx="180000" cy="822960"/>
          </a:xfrm>
          <a:prstGeom prst="leftBrace">
            <a:avLst/>
          </a:prstGeom>
          <a:ln>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lnSpc>
                <a:spcPct val="150000"/>
              </a:lnSpc>
            </a:pPr>
            <a:endParaRPr lang="en-US" b="1" dirty="0">
              <a:solidFill>
                <a:sysClr val="windowText" lastClr="00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3" presetClass="entr" presetSubtype="1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animEffect transition="in" filter="blinds(horizontal)">
                                      <p:cBhvr>
                                        <p:cTn id="9" dur="500"/>
                                        <p:tgtEl>
                                          <p:spTgt spid="6"/>
                                        </p:tgtEl>
                                      </p:cBhvr>
                                    </p:animEffect>
                                  </p:childTnLst>
                                </p:cTn>
                              </p:par>
                              <p:par>
                                <p:cTn id="10" presetID="1"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
                                            <p:txEl>
                                              <p:pRg st="8" end="8"/>
                                            </p:txEl>
                                          </p:spTgt>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3">
                                            <p:txEl>
                                              <p:pRg st="9" end="9"/>
                                            </p:txEl>
                                          </p:spTgt>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457200"/>
            <a:ext cx="8686800" cy="533400"/>
          </a:xfrm>
        </p:spPr>
        <p:txBody>
          <a:bodyPr>
            <a:normAutofit/>
          </a:bodyPr>
          <a:lstStyle/>
          <a:p>
            <a:pPr algn="ctr"/>
            <a:r>
              <a:rPr lang="en-US" sz="2800" b="1" dirty="0" smtClean="0">
                <a:solidFill>
                  <a:schemeClr val="tx1"/>
                </a:solidFill>
                <a:latin typeface="Times New Roman" pitchFamily="18" charset="0"/>
                <a:cs typeface="Times New Roman" pitchFamily="18" charset="0"/>
              </a:rPr>
              <a:t>Assumptions</a:t>
            </a:r>
            <a:endParaRPr lang="en-US" sz="2800" dirty="0">
              <a:solidFill>
                <a:schemeClr val="tx1"/>
              </a:solidFill>
              <a:latin typeface="Times New Roman" pitchFamily="18" charset="0"/>
              <a:cs typeface="Times New Roman" pitchFamily="18" charset="0"/>
            </a:endParaRPr>
          </a:p>
        </p:txBody>
      </p:sp>
      <p:sp>
        <p:nvSpPr>
          <p:cNvPr id="3" name="2 - Θέση περιεχομένου"/>
          <p:cNvSpPr>
            <a:spLocks noGrp="1"/>
          </p:cNvSpPr>
          <p:nvPr>
            <p:ph idx="1"/>
          </p:nvPr>
        </p:nvSpPr>
        <p:spPr>
          <a:xfrm>
            <a:off x="228600" y="1071546"/>
            <a:ext cx="8686800" cy="5500726"/>
          </a:xfrm>
        </p:spPr>
        <p:txBody>
          <a:bodyPr>
            <a:noAutofit/>
          </a:bodyPr>
          <a:lstStyle/>
          <a:p>
            <a:pPr>
              <a:buClrTx/>
              <a:buSzPct val="85000"/>
              <a:buFont typeface="Wingdings" pitchFamily="2" charset="2"/>
              <a:buChar char="Ø"/>
            </a:pPr>
            <a:endParaRPr lang="en-US" sz="2100" dirty="0" smtClean="0">
              <a:latin typeface="Times New Roman" pitchFamily="18" charset="0"/>
              <a:cs typeface="Times New Roman" pitchFamily="18" charset="0"/>
            </a:endParaRPr>
          </a:p>
          <a:p>
            <a:pPr>
              <a:lnSpc>
                <a:spcPct val="150000"/>
              </a:lnSpc>
              <a:buSzPct val="85000"/>
              <a:buFont typeface="Arial" pitchFamily="34" charset="0"/>
              <a:buChar char="•"/>
            </a:pPr>
            <a:r>
              <a:rPr lang="en-US" sz="2200" dirty="0" smtClean="0">
                <a:latin typeface="Times New Roman" pitchFamily="18" charset="0"/>
                <a:cs typeface="Times New Roman" pitchFamily="18" charset="0"/>
              </a:rPr>
              <a:t>D: Demand is assumed</a:t>
            </a:r>
            <a:r>
              <a:rPr lang="el-GR"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constant, independent of the product price</a:t>
            </a:r>
          </a:p>
          <a:p>
            <a:pPr>
              <a:lnSpc>
                <a:spcPct val="150000"/>
              </a:lnSpc>
              <a:buSzPct val="85000"/>
              <a:buFont typeface="Arial" pitchFamily="34" charset="0"/>
              <a:buChar char="•"/>
            </a:pPr>
            <a:r>
              <a:rPr lang="en-GB" sz="2200" dirty="0" smtClean="0">
                <a:latin typeface="Times New Roman" pitchFamily="18" charset="0"/>
                <a:cs typeface="Times New Roman" pitchFamily="18" charset="0"/>
              </a:rPr>
              <a:t>Shortages</a:t>
            </a:r>
            <a:r>
              <a:rPr lang="el-GR"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and </a:t>
            </a:r>
            <a:r>
              <a:rPr lang="en-GB" sz="2200" dirty="0" smtClean="0">
                <a:latin typeface="Times New Roman" pitchFamily="18" charset="0"/>
                <a:cs typeface="Times New Roman" pitchFamily="18" charset="0"/>
              </a:rPr>
              <a:t>backorders are not allowed </a:t>
            </a:r>
            <a:endParaRPr lang="el-GR" sz="2200" dirty="0" smtClean="0">
              <a:latin typeface="Times New Roman" pitchFamily="18" charset="0"/>
              <a:cs typeface="Times New Roman" pitchFamily="18" charset="0"/>
            </a:endParaRPr>
          </a:p>
          <a:p>
            <a:pPr>
              <a:lnSpc>
                <a:spcPct val="150000"/>
              </a:lnSpc>
              <a:buSzPct val="85000"/>
              <a:buFont typeface="Arial" pitchFamily="34" charset="0"/>
              <a:buChar char="•"/>
            </a:pPr>
            <a:r>
              <a:rPr lang="en-US" sz="2200" dirty="0" smtClean="0">
                <a:latin typeface="Times New Roman" pitchFamily="18" charset="0"/>
                <a:cs typeface="Times New Roman" pitchFamily="18" charset="0"/>
              </a:rPr>
              <a:t>The Retailer knows the real value of holding cost, </a:t>
            </a:r>
            <a:r>
              <a:rPr lang="en-GB" sz="2200" dirty="0" smtClean="0"/>
              <a:t>H</a:t>
            </a:r>
            <a:r>
              <a:rPr lang="en-US" sz="2200" baseline="-25000" dirty="0" smtClean="0"/>
              <a:t>R</a:t>
            </a:r>
            <a:r>
              <a:rPr lang="en-US" sz="2200" dirty="0" smtClean="0">
                <a:latin typeface="Times New Roman" pitchFamily="18" charset="0"/>
                <a:cs typeface="Times New Roman" pitchFamily="18" charset="0"/>
              </a:rPr>
              <a:t> ={</a:t>
            </a:r>
            <a:r>
              <a:rPr lang="en-GB" sz="2200" dirty="0" smtClean="0"/>
              <a:t>H</a:t>
            </a:r>
            <a:r>
              <a:rPr lang="en-US" sz="2200" baseline="-25000" dirty="0" smtClean="0"/>
              <a:t>L</a:t>
            </a:r>
            <a:r>
              <a:rPr lang="en-US" sz="2200" dirty="0" smtClean="0">
                <a:latin typeface="Times New Roman" pitchFamily="18" charset="0"/>
                <a:cs typeface="Times New Roman" pitchFamily="18" charset="0"/>
              </a:rPr>
              <a:t>, </a:t>
            </a:r>
            <a:r>
              <a:rPr lang="en-GB" sz="2200" dirty="0" smtClean="0"/>
              <a:t>H</a:t>
            </a:r>
            <a:r>
              <a:rPr lang="el-GR" sz="2200" baseline="-25000" dirty="0" smtClean="0"/>
              <a:t>Η</a:t>
            </a:r>
            <a:r>
              <a:rPr lang="en-US" sz="2200" dirty="0" smtClean="0">
                <a:latin typeface="Times New Roman" pitchFamily="18" charset="0"/>
                <a:cs typeface="Times New Roman" pitchFamily="18" charset="0"/>
              </a:rPr>
              <a:t>} </a:t>
            </a:r>
          </a:p>
          <a:p>
            <a:pPr>
              <a:lnSpc>
                <a:spcPct val="150000"/>
              </a:lnSpc>
              <a:buSzPct val="85000"/>
              <a:buFont typeface="Arial" pitchFamily="34" charset="0"/>
              <a:buChar char="•"/>
            </a:pPr>
            <a:r>
              <a:rPr lang="en-US" sz="2200" dirty="0" smtClean="0">
                <a:latin typeface="Times New Roman" pitchFamily="18" charset="0"/>
                <a:cs typeface="Times New Roman" pitchFamily="18" charset="0"/>
              </a:rPr>
              <a:t>The Supplier</a:t>
            </a:r>
            <a:r>
              <a:rPr lang="el-GR"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assumes distribution {p, 1-p}</a:t>
            </a:r>
          </a:p>
          <a:p>
            <a:pPr>
              <a:lnSpc>
                <a:spcPct val="150000"/>
              </a:lnSpc>
              <a:buSzPct val="85000"/>
              <a:buNone/>
            </a:pPr>
            <a:r>
              <a:rPr lang="en-US" sz="2200" dirty="0" smtClean="0">
                <a:latin typeface="Times New Roman" pitchFamily="18" charset="0"/>
                <a:cs typeface="Times New Roman" pitchFamily="18" charset="0"/>
              </a:rPr>
              <a:t>			rational (minimize its own cost function)</a:t>
            </a:r>
          </a:p>
          <a:p>
            <a:pPr>
              <a:buSzPct val="85000"/>
              <a:buFont typeface="Arial" pitchFamily="34" charset="0"/>
              <a:buChar char="•"/>
            </a:pPr>
            <a:r>
              <a:rPr lang="en-US" sz="2200" dirty="0" smtClean="0">
                <a:latin typeface="Times New Roman" pitchFamily="18" charset="0"/>
                <a:cs typeface="Times New Roman" pitchFamily="18" charset="0"/>
              </a:rPr>
              <a:t>Nodes are:</a:t>
            </a:r>
          </a:p>
          <a:p>
            <a:pPr>
              <a:buClrTx/>
              <a:buSzPct val="85000"/>
              <a:buNone/>
            </a:pPr>
            <a:r>
              <a:rPr lang="en-US" sz="2200" dirty="0" smtClean="0">
                <a:latin typeface="Times New Roman" pitchFamily="18" charset="0"/>
                <a:cs typeface="Times New Roman" pitchFamily="18" charset="0"/>
              </a:rPr>
              <a:t>			risk neutral (due to asymmetric information) expected</a:t>
            </a:r>
            <a:r>
              <a:rPr lang="el-GR"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cost</a:t>
            </a:r>
          </a:p>
          <a:p>
            <a:pPr>
              <a:lnSpc>
                <a:spcPct val="150000"/>
              </a:lnSpc>
              <a:buSzPct val="85000"/>
              <a:buFont typeface="Arial" pitchFamily="34" charset="0"/>
              <a:buChar char="•"/>
            </a:pPr>
            <a:endParaRPr lang="el-GR" sz="2200" dirty="0" smtClean="0">
              <a:latin typeface="Times New Roman" pitchFamily="18" charset="0"/>
              <a:cs typeface="Times New Roman" pitchFamily="18" charset="0"/>
            </a:endParaRPr>
          </a:p>
        </p:txBody>
      </p:sp>
      <p:sp>
        <p:nvSpPr>
          <p:cNvPr id="4" name="3 - Θέση ημερομηνίας"/>
          <p:cNvSpPr>
            <a:spLocks noGrp="1"/>
          </p:cNvSpPr>
          <p:nvPr>
            <p:ph type="dt" sz="half" idx="10"/>
          </p:nvPr>
        </p:nvSpPr>
        <p:spPr>
          <a:xfrm>
            <a:off x="7696200" y="76200"/>
            <a:ext cx="1295400" cy="288925"/>
          </a:xfrm>
        </p:spPr>
        <p:txBody>
          <a:bodyPr/>
          <a:lstStyle/>
          <a:p>
            <a:r>
              <a:rPr lang="el-GR" dirty="0" smtClean="0"/>
              <a:t>           </a:t>
            </a:r>
            <a:fld id="{CAC43C01-A7D2-48B6-9F04-3C2B7BEA6706}" type="datetime1">
              <a:rPr lang="el-GR" smtClean="0">
                <a:latin typeface="Times New Roman" pitchFamily="18" charset="0"/>
                <a:cs typeface="Times New Roman" pitchFamily="18" charset="0"/>
              </a:rPr>
              <a:pPr/>
              <a:t>4/6/2015</a:t>
            </a:fld>
            <a:endParaRPr lang="en-US" dirty="0">
              <a:latin typeface="Times New Roman" pitchFamily="18" charset="0"/>
              <a:cs typeface="Times New Roman" pitchFamily="18" charset="0"/>
            </a:endParaRPr>
          </a:p>
        </p:txBody>
      </p:sp>
      <p:sp>
        <p:nvSpPr>
          <p:cNvPr id="5" name="4 - Θέση αριθμού διαφάνειας"/>
          <p:cNvSpPr>
            <a:spLocks noGrp="1"/>
          </p:cNvSpPr>
          <p:nvPr>
            <p:ph type="sldNum" sz="quarter" idx="12"/>
          </p:nvPr>
        </p:nvSpPr>
        <p:spPr/>
        <p:txBody>
          <a:bodyPr/>
          <a:lstStyle/>
          <a:p>
            <a:fld id="{7975E393-6FAD-47E8-84EB-8529040947E8}" type="slidenum">
              <a:rPr lang="en-US" smtClean="0"/>
              <a:pPr/>
              <a:t>8</a:t>
            </a:fld>
            <a:endParaRPr lang="en-US" dirty="0"/>
          </a:p>
        </p:txBody>
      </p:sp>
      <p:sp>
        <p:nvSpPr>
          <p:cNvPr id="6" name="22 - Αριστερό άγκιστρο"/>
          <p:cNvSpPr/>
          <p:nvPr/>
        </p:nvSpPr>
        <p:spPr>
          <a:xfrm>
            <a:off x="1891670" y="4071942"/>
            <a:ext cx="180000" cy="900000"/>
          </a:xfrm>
          <a:prstGeom prst="leftBrace">
            <a:avLst/>
          </a:prstGeom>
          <a:ln>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lnSpc>
                <a:spcPct val="150000"/>
              </a:lnSpc>
            </a:pPr>
            <a:endParaRPr lang="en-US" b="1" dirty="0">
              <a:solidFill>
                <a:sysClr val="windowText" lastClr="00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3" presetClass="entr" presetSubtype="1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blinds(horizontal)">
                                      <p:cBhvr>
                                        <p:cTn id="2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457200"/>
            <a:ext cx="8686800" cy="533400"/>
          </a:xfrm>
        </p:spPr>
        <p:txBody>
          <a:bodyPr>
            <a:normAutofit/>
          </a:bodyPr>
          <a:lstStyle/>
          <a:p>
            <a:pPr algn="ctr"/>
            <a:r>
              <a:rPr lang="en-US" sz="2800" b="1" dirty="0" smtClean="0">
                <a:solidFill>
                  <a:schemeClr val="tx1"/>
                </a:solidFill>
                <a:latin typeface="Times New Roman" pitchFamily="18" charset="0"/>
                <a:cs typeface="Times New Roman" pitchFamily="18" charset="0"/>
              </a:rPr>
              <a:t>Without Quantity Discounts</a:t>
            </a:r>
            <a:endParaRPr lang="en-US" sz="2800" dirty="0">
              <a:solidFill>
                <a:schemeClr val="tx1"/>
              </a:solidFill>
              <a:latin typeface="Times New Roman" pitchFamily="18" charset="0"/>
              <a:cs typeface="Times New Roman" pitchFamily="18" charset="0"/>
            </a:endParaRPr>
          </a:p>
        </p:txBody>
      </p:sp>
      <p:sp>
        <p:nvSpPr>
          <p:cNvPr id="3" name="2 - Θέση περιεχομένου"/>
          <p:cNvSpPr>
            <a:spLocks noGrp="1"/>
          </p:cNvSpPr>
          <p:nvPr>
            <p:ph idx="1"/>
          </p:nvPr>
        </p:nvSpPr>
        <p:spPr>
          <a:xfrm>
            <a:off x="228600" y="1071546"/>
            <a:ext cx="8686800" cy="5500726"/>
          </a:xfrm>
        </p:spPr>
        <p:txBody>
          <a:bodyPr>
            <a:noAutofit/>
          </a:bodyPr>
          <a:lstStyle/>
          <a:p>
            <a:pPr>
              <a:lnSpc>
                <a:spcPct val="150000"/>
              </a:lnSpc>
              <a:buClrTx/>
              <a:buSzPct val="85000"/>
              <a:buFont typeface="Wingdings" pitchFamily="2" charset="2"/>
              <a:buChar char="Ø"/>
            </a:pPr>
            <a:endParaRPr lang="en-US" sz="2100" dirty="0" smtClean="0">
              <a:latin typeface="Times New Roman" pitchFamily="18" charset="0"/>
              <a:cs typeface="Times New Roman" pitchFamily="18" charset="0"/>
            </a:endParaRPr>
          </a:p>
          <a:p>
            <a:pPr>
              <a:lnSpc>
                <a:spcPct val="150000"/>
              </a:lnSpc>
              <a:buSzPct val="85000"/>
              <a:buFont typeface="Arial" pitchFamily="34" charset="0"/>
              <a:buChar char="•"/>
            </a:pPr>
            <a:r>
              <a:rPr lang="en-US" sz="2200" dirty="0" smtClean="0">
                <a:latin typeface="Times New Roman" pitchFamily="18" charset="0"/>
                <a:cs typeface="Times New Roman" pitchFamily="18" charset="0"/>
              </a:rPr>
              <a:t>Supplier’s cost function: </a:t>
            </a:r>
            <a:r>
              <a:rPr lang="en-GB" sz="2200" dirty="0" smtClean="0"/>
              <a:t>C</a:t>
            </a:r>
            <a:r>
              <a:rPr lang="en-GB" sz="2200" baseline="-25000" dirty="0" smtClean="0"/>
              <a:t>S</a:t>
            </a:r>
            <a:r>
              <a:rPr lang="en-GB" sz="2200" dirty="0" smtClean="0"/>
              <a:t>(Q) = K</a:t>
            </a:r>
            <a:r>
              <a:rPr lang="en-GB" sz="2200" baseline="-25000" dirty="0" smtClean="0"/>
              <a:t>S</a:t>
            </a:r>
            <a:r>
              <a:rPr lang="en-GB" sz="2200" dirty="0" smtClean="0"/>
              <a:t>D/Q</a:t>
            </a:r>
            <a:endParaRPr lang="en-US" sz="2200" dirty="0" smtClean="0">
              <a:latin typeface="Times New Roman" pitchFamily="18" charset="0"/>
              <a:cs typeface="Times New Roman" pitchFamily="18" charset="0"/>
            </a:endParaRPr>
          </a:p>
          <a:p>
            <a:pPr>
              <a:lnSpc>
                <a:spcPct val="150000"/>
              </a:lnSpc>
              <a:buSzPct val="85000"/>
              <a:buFont typeface="Arial" pitchFamily="34" charset="0"/>
              <a:buChar char="•"/>
            </a:pPr>
            <a:r>
              <a:rPr lang="en-US" sz="2200" dirty="0" smtClean="0">
                <a:latin typeface="Times New Roman" pitchFamily="18" charset="0"/>
                <a:cs typeface="Times New Roman" pitchFamily="18" charset="0"/>
              </a:rPr>
              <a:t>Retailer’s cost function: </a:t>
            </a:r>
            <a:r>
              <a:rPr lang="en-GB" sz="2200" dirty="0" smtClean="0"/>
              <a:t>C</a:t>
            </a:r>
            <a:r>
              <a:rPr lang="en-GB" sz="2200" baseline="-25000" dirty="0" smtClean="0"/>
              <a:t>R</a:t>
            </a:r>
            <a:r>
              <a:rPr lang="en-GB" sz="2200" dirty="0" smtClean="0"/>
              <a:t>(Q) = K</a:t>
            </a:r>
            <a:r>
              <a:rPr lang="en-GB" sz="2200" baseline="-25000" dirty="0" smtClean="0"/>
              <a:t>R</a:t>
            </a:r>
            <a:r>
              <a:rPr lang="en-GB" sz="2200" dirty="0" smtClean="0"/>
              <a:t>D/Q + H</a:t>
            </a:r>
            <a:r>
              <a:rPr lang="en-GB" sz="2200" baseline="-25000" dirty="0" smtClean="0"/>
              <a:t>R</a:t>
            </a:r>
            <a:r>
              <a:rPr lang="en-GB" sz="2200" dirty="0" smtClean="0"/>
              <a:t>Q/</a:t>
            </a:r>
            <a:r>
              <a:rPr lang="en-GB" sz="2200" dirty="0" smtClean="0">
                <a:latin typeface="Times New Roman" pitchFamily="18" charset="0"/>
                <a:cs typeface="Times New Roman" pitchFamily="18" charset="0"/>
              </a:rPr>
              <a:t>2</a:t>
            </a:r>
            <a:endParaRPr lang="en-GB" sz="2200" dirty="0" smtClean="0"/>
          </a:p>
          <a:p>
            <a:pPr>
              <a:lnSpc>
                <a:spcPct val="150000"/>
              </a:lnSpc>
              <a:buSzPct val="85000"/>
              <a:buFont typeface="Arial" pitchFamily="34" charset="0"/>
              <a:buChar char="•"/>
            </a:pPr>
            <a:r>
              <a:rPr lang="en-GB" sz="2200" dirty="0" smtClean="0">
                <a:latin typeface="Times New Roman" pitchFamily="18" charset="0"/>
                <a:cs typeface="Times New Roman" pitchFamily="18" charset="0"/>
              </a:rPr>
              <a:t>Decision maker </a:t>
            </a:r>
            <a:r>
              <a:rPr lang="en-GB" sz="2200" b="1" u="sng" dirty="0" smtClean="0">
                <a:latin typeface="Times New Roman" pitchFamily="18" charset="0"/>
                <a:cs typeface="Times New Roman" pitchFamily="18" charset="0"/>
              </a:rPr>
              <a:t>only</a:t>
            </a:r>
            <a:r>
              <a:rPr lang="en-GB"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Retailer</a:t>
            </a:r>
            <a:endParaRPr lang="en-GB" sz="2200" dirty="0" smtClean="0">
              <a:latin typeface="Times New Roman" pitchFamily="18" charset="0"/>
              <a:cs typeface="Times New Roman" pitchFamily="18" charset="0"/>
            </a:endParaRPr>
          </a:p>
          <a:p>
            <a:pPr>
              <a:lnSpc>
                <a:spcPct val="150000"/>
              </a:lnSpc>
              <a:buSzPct val="85000"/>
              <a:buFont typeface="Arial" pitchFamily="34" charset="0"/>
              <a:buChar char="•"/>
            </a:pPr>
            <a:r>
              <a:rPr lang="en-GB" sz="2200" dirty="0" smtClean="0">
                <a:latin typeface="Times New Roman" pitchFamily="18" charset="0"/>
                <a:cs typeface="Times New Roman" pitchFamily="18" charset="0"/>
              </a:rPr>
              <a:t>According to EOQ model </a:t>
            </a:r>
            <a:r>
              <a:rPr lang="en-GB" sz="2200" dirty="0" smtClean="0"/>
              <a:t>Q</a:t>
            </a:r>
            <a:r>
              <a:rPr lang="en-GB" sz="2200" baseline="30000" dirty="0" smtClean="0"/>
              <a:t>*</a:t>
            </a:r>
            <a:r>
              <a:rPr lang="en-GB" sz="2200" baseline="-25000" dirty="0" smtClean="0"/>
              <a:t>R</a:t>
            </a:r>
            <a:r>
              <a:rPr lang="en-GB" sz="2200" dirty="0" smtClean="0"/>
              <a:t> = (</a:t>
            </a:r>
            <a:r>
              <a:rPr lang="en-GB" sz="2200" dirty="0" smtClean="0">
                <a:latin typeface="Times New Roman" pitchFamily="18" charset="0"/>
                <a:cs typeface="Times New Roman" pitchFamily="18" charset="0"/>
              </a:rPr>
              <a:t>2</a:t>
            </a:r>
            <a:r>
              <a:rPr lang="en-GB" sz="2200" dirty="0" smtClean="0"/>
              <a:t>K</a:t>
            </a:r>
            <a:r>
              <a:rPr lang="en-GB" sz="2200" baseline="-25000" dirty="0" smtClean="0"/>
              <a:t>R</a:t>
            </a:r>
            <a:r>
              <a:rPr lang="en-GB" sz="2200" dirty="0" smtClean="0"/>
              <a:t>D/H</a:t>
            </a:r>
            <a:r>
              <a:rPr lang="en-GB" sz="2200" baseline="-25000" dirty="0" smtClean="0"/>
              <a:t>R</a:t>
            </a:r>
            <a:r>
              <a:rPr lang="en-GB" sz="2200" dirty="0" smtClean="0"/>
              <a:t>)</a:t>
            </a:r>
            <a:r>
              <a:rPr lang="en-GB" sz="2200" baseline="30000" dirty="0" smtClean="0"/>
              <a:t>1/2</a:t>
            </a:r>
            <a:r>
              <a:rPr lang="en-GB" sz="2200" dirty="0" smtClean="0"/>
              <a:t> </a:t>
            </a:r>
          </a:p>
          <a:p>
            <a:pPr>
              <a:lnSpc>
                <a:spcPct val="150000"/>
              </a:lnSpc>
              <a:buSzPct val="85000"/>
              <a:buFont typeface="Arial" pitchFamily="34" charset="0"/>
              <a:buChar char="•"/>
            </a:pPr>
            <a:r>
              <a:rPr lang="en-US" sz="2200" dirty="0" smtClean="0">
                <a:latin typeface="Times New Roman" pitchFamily="18" charset="0"/>
                <a:cs typeface="Times New Roman" pitchFamily="18" charset="0"/>
              </a:rPr>
              <a:t>Supplier’s cost: </a:t>
            </a:r>
            <a:r>
              <a:rPr lang="en-GB" sz="2200" dirty="0" smtClean="0"/>
              <a:t>C</a:t>
            </a:r>
            <a:r>
              <a:rPr lang="en-GB" sz="2200" baseline="-25000" dirty="0" smtClean="0"/>
              <a:t>S</a:t>
            </a:r>
            <a:r>
              <a:rPr lang="en-GB" sz="2200" dirty="0" smtClean="0"/>
              <a:t>(Q</a:t>
            </a:r>
            <a:r>
              <a:rPr lang="en-GB" sz="2200" baseline="30000" dirty="0" smtClean="0"/>
              <a:t>*</a:t>
            </a:r>
            <a:r>
              <a:rPr lang="en-GB" sz="2200" baseline="-25000" dirty="0" smtClean="0"/>
              <a:t>R</a:t>
            </a:r>
            <a:r>
              <a:rPr lang="en-GB" sz="2200" dirty="0" smtClean="0"/>
              <a:t>)</a:t>
            </a:r>
          </a:p>
          <a:p>
            <a:pPr>
              <a:lnSpc>
                <a:spcPct val="150000"/>
              </a:lnSpc>
              <a:buSzPct val="85000"/>
              <a:buFont typeface="Arial" pitchFamily="34" charset="0"/>
              <a:buChar char="•"/>
            </a:pPr>
            <a:r>
              <a:rPr lang="en-US" sz="2200" dirty="0" smtClean="0">
                <a:latin typeface="Times New Roman" pitchFamily="18" charset="0"/>
                <a:cs typeface="Times New Roman" pitchFamily="18" charset="0"/>
              </a:rPr>
              <a:t>Retailer’s cost: </a:t>
            </a:r>
            <a:r>
              <a:rPr lang="en-GB" sz="2200" dirty="0" smtClean="0"/>
              <a:t>C</a:t>
            </a:r>
            <a:r>
              <a:rPr lang="en-GB" sz="2200" baseline="-25000" dirty="0" smtClean="0"/>
              <a:t>R</a:t>
            </a:r>
            <a:r>
              <a:rPr lang="en-GB" sz="2200" dirty="0" smtClean="0"/>
              <a:t>(Q</a:t>
            </a:r>
            <a:r>
              <a:rPr lang="en-GB" sz="2200" baseline="30000" dirty="0" smtClean="0"/>
              <a:t>*</a:t>
            </a:r>
            <a:r>
              <a:rPr lang="en-GB" sz="2200" baseline="-25000" dirty="0" smtClean="0"/>
              <a:t>R</a:t>
            </a:r>
            <a:r>
              <a:rPr lang="en-GB" sz="2200" dirty="0" smtClean="0"/>
              <a:t>)</a:t>
            </a:r>
          </a:p>
          <a:p>
            <a:pPr>
              <a:lnSpc>
                <a:spcPct val="150000"/>
              </a:lnSpc>
              <a:buClrTx/>
              <a:buSzPct val="85000"/>
              <a:buFont typeface="Wingdings" pitchFamily="2" charset="2"/>
              <a:buChar char="Ø"/>
            </a:pPr>
            <a:endParaRPr lang="en-GB" sz="2200" dirty="0" smtClean="0"/>
          </a:p>
          <a:p>
            <a:pPr>
              <a:lnSpc>
                <a:spcPct val="150000"/>
              </a:lnSpc>
              <a:buClrTx/>
              <a:buSzPct val="85000"/>
              <a:buNone/>
            </a:pPr>
            <a:endParaRPr lang="en-US" sz="2200" dirty="0" smtClean="0">
              <a:solidFill>
                <a:srgbClr val="FF0000"/>
              </a:solidFill>
              <a:latin typeface="Times New Roman" pitchFamily="18" charset="0"/>
              <a:cs typeface="Times New Roman" pitchFamily="18" charset="0"/>
            </a:endParaRPr>
          </a:p>
        </p:txBody>
      </p:sp>
      <p:sp>
        <p:nvSpPr>
          <p:cNvPr id="4" name="3 - Θέση ημερομηνίας"/>
          <p:cNvSpPr>
            <a:spLocks noGrp="1"/>
          </p:cNvSpPr>
          <p:nvPr>
            <p:ph type="dt" sz="half" idx="10"/>
          </p:nvPr>
        </p:nvSpPr>
        <p:spPr>
          <a:xfrm>
            <a:off x="7696200" y="76200"/>
            <a:ext cx="1295400" cy="288925"/>
          </a:xfrm>
        </p:spPr>
        <p:txBody>
          <a:bodyPr/>
          <a:lstStyle/>
          <a:p>
            <a:r>
              <a:rPr lang="el-GR" dirty="0" smtClean="0"/>
              <a:t>           </a:t>
            </a:r>
            <a:fld id="{CAC43C01-A7D2-48B6-9F04-3C2B7BEA6706}" type="datetime1">
              <a:rPr lang="el-GR" smtClean="0">
                <a:latin typeface="Times New Roman" pitchFamily="18" charset="0"/>
                <a:cs typeface="Times New Roman" pitchFamily="18" charset="0"/>
              </a:rPr>
              <a:pPr/>
              <a:t>4/6/2015</a:t>
            </a:fld>
            <a:endParaRPr lang="en-US" dirty="0">
              <a:latin typeface="Times New Roman" pitchFamily="18" charset="0"/>
              <a:cs typeface="Times New Roman" pitchFamily="18" charset="0"/>
            </a:endParaRPr>
          </a:p>
        </p:txBody>
      </p:sp>
      <p:sp>
        <p:nvSpPr>
          <p:cNvPr id="5" name="4 - Θέση αριθμού διαφάνειας"/>
          <p:cNvSpPr>
            <a:spLocks noGrp="1"/>
          </p:cNvSpPr>
          <p:nvPr>
            <p:ph type="sldNum" sz="quarter" idx="12"/>
          </p:nvPr>
        </p:nvSpPr>
        <p:spPr/>
        <p:txBody>
          <a:bodyPr/>
          <a:lstStyle/>
          <a:p>
            <a:fld id="{7975E393-6FAD-47E8-84EB-8529040947E8}" type="slidenum">
              <a:rPr lang="en-US" smtClean="0"/>
              <a:pPr/>
              <a:t>9</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4420</TotalTime>
  <Words>1501</Words>
  <Application>Microsoft Office PowerPoint</Application>
  <PresentationFormat>Προβολή στην οθόνη (4:3)</PresentationFormat>
  <Paragraphs>303</Paragraphs>
  <Slides>27</Slides>
  <Notes>27</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27</vt:i4>
      </vt:variant>
    </vt:vector>
  </HeadingPairs>
  <TitlesOfParts>
    <vt:vector size="29" baseType="lpstr">
      <vt:lpstr>Flow</vt:lpstr>
      <vt:lpstr>Equation</vt:lpstr>
      <vt:lpstr>  </vt:lpstr>
      <vt:lpstr>Motivation</vt:lpstr>
      <vt:lpstr>Bibliography </vt:lpstr>
      <vt:lpstr>Bibliography </vt:lpstr>
      <vt:lpstr>Bibliography </vt:lpstr>
      <vt:lpstr>Corbett and De Groote (2000)</vt:lpstr>
      <vt:lpstr>Model A</vt:lpstr>
      <vt:lpstr>Assumptions</vt:lpstr>
      <vt:lpstr>Without Quantity Discounts</vt:lpstr>
      <vt:lpstr>Reservation Levels </vt:lpstr>
      <vt:lpstr>Quantity Discounts</vt:lpstr>
      <vt:lpstr>Complete Information</vt:lpstr>
      <vt:lpstr>Asymmetry Information</vt:lpstr>
      <vt:lpstr>Asymmetry Information</vt:lpstr>
      <vt:lpstr>Constraints:</vt:lpstr>
      <vt:lpstr>Solution</vt:lpstr>
      <vt:lpstr>Solution</vt:lpstr>
      <vt:lpstr>Solution</vt:lpstr>
      <vt:lpstr>Numerical Experiments</vt:lpstr>
      <vt:lpstr>Model B</vt:lpstr>
      <vt:lpstr>Differences </vt:lpstr>
      <vt:lpstr>I.R.-constraints:</vt:lpstr>
      <vt:lpstr>I.C.-constraints:</vt:lpstr>
      <vt:lpstr>Solution</vt:lpstr>
      <vt:lpstr>Questions</vt:lpstr>
      <vt:lpstr>Extensions – Future Research  </vt:lpstr>
      <vt:lpstr>   </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«Αρχη της Αποκαλυψης» στην Οριοθετηση της Επικοινωνιας Μεταξυ των Κομβων  Εφοδιαστικων Αλυσιδων</dc:title>
  <dc:creator>archon</dc:creator>
  <cp:lastModifiedBy>Giorgos</cp:lastModifiedBy>
  <cp:revision>465</cp:revision>
  <dcterms:created xsi:type="dcterms:W3CDTF">2011-05-06T12:10:44Z</dcterms:created>
  <dcterms:modified xsi:type="dcterms:W3CDTF">2015-06-04T06:12:10Z</dcterms:modified>
</cp:coreProperties>
</file>